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810" r:id="rId2"/>
    <p:sldMasterId id="2147483847" r:id="rId3"/>
    <p:sldMasterId id="2147483956" r:id="rId4"/>
  </p:sldMasterIdLst>
  <p:notesMasterIdLst>
    <p:notesMasterId r:id="rId89"/>
  </p:notesMasterIdLst>
  <p:handoutMasterIdLst>
    <p:handoutMasterId r:id="rId90"/>
  </p:handoutMasterIdLst>
  <p:sldIdLst>
    <p:sldId id="677" r:id="rId5"/>
    <p:sldId id="678" r:id="rId6"/>
    <p:sldId id="679" r:id="rId7"/>
    <p:sldId id="681" r:id="rId8"/>
    <p:sldId id="687" r:id="rId9"/>
    <p:sldId id="688" r:id="rId10"/>
    <p:sldId id="689" r:id="rId11"/>
    <p:sldId id="690" r:id="rId12"/>
    <p:sldId id="680" r:id="rId13"/>
    <p:sldId id="682" r:id="rId14"/>
    <p:sldId id="691" r:id="rId15"/>
    <p:sldId id="683" r:id="rId16"/>
    <p:sldId id="684" r:id="rId17"/>
    <p:sldId id="685" r:id="rId18"/>
    <p:sldId id="686" r:id="rId19"/>
    <p:sldId id="693" r:id="rId20"/>
    <p:sldId id="692" r:id="rId21"/>
    <p:sldId id="614" r:id="rId22"/>
    <p:sldId id="615" r:id="rId23"/>
    <p:sldId id="616" r:id="rId24"/>
    <p:sldId id="617" r:id="rId25"/>
    <p:sldId id="618" r:id="rId26"/>
    <p:sldId id="619" r:id="rId27"/>
    <p:sldId id="646" r:id="rId28"/>
    <p:sldId id="647" r:id="rId29"/>
    <p:sldId id="673" r:id="rId30"/>
    <p:sldId id="674" r:id="rId31"/>
    <p:sldId id="675" r:id="rId32"/>
    <p:sldId id="643" r:id="rId33"/>
    <p:sldId id="694" r:id="rId34"/>
    <p:sldId id="695" r:id="rId35"/>
    <p:sldId id="696" r:id="rId36"/>
    <p:sldId id="697" r:id="rId37"/>
    <p:sldId id="698" r:id="rId38"/>
    <p:sldId id="699" r:id="rId39"/>
    <p:sldId id="700" r:id="rId40"/>
    <p:sldId id="701" r:id="rId41"/>
    <p:sldId id="702" r:id="rId42"/>
    <p:sldId id="703" r:id="rId43"/>
    <p:sldId id="704" r:id="rId44"/>
    <p:sldId id="705" r:id="rId45"/>
    <p:sldId id="706" r:id="rId46"/>
    <p:sldId id="707" r:id="rId47"/>
    <p:sldId id="708" r:id="rId48"/>
    <p:sldId id="709" r:id="rId49"/>
    <p:sldId id="710" r:id="rId50"/>
    <p:sldId id="711" r:id="rId51"/>
    <p:sldId id="712" r:id="rId52"/>
    <p:sldId id="713" r:id="rId53"/>
    <p:sldId id="714" r:id="rId54"/>
    <p:sldId id="715" r:id="rId55"/>
    <p:sldId id="716" r:id="rId56"/>
    <p:sldId id="717" r:id="rId57"/>
    <p:sldId id="718" r:id="rId58"/>
    <p:sldId id="719" r:id="rId59"/>
    <p:sldId id="720" r:id="rId60"/>
    <p:sldId id="721" r:id="rId61"/>
    <p:sldId id="722" r:id="rId62"/>
    <p:sldId id="723" r:id="rId63"/>
    <p:sldId id="724" r:id="rId64"/>
    <p:sldId id="725" r:id="rId65"/>
    <p:sldId id="726" r:id="rId66"/>
    <p:sldId id="727" r:id="rId67"/>
    <p:sldId id="728" r:id="rId68"/>
    <p:sldId id="729" r:id="rId69"/>
    <p:sldId id="730" r:id="rId70"/>
    <p:sldId id="731" r:id="rId71"/>
    <p:sldId id="732" r:id="rId72"/>
    <p:sldId id="733" r:id="rId73"/>
    <p:sldId id="734" r:id="rId74"/>
    <p:sldId id="735" r:id="rId75"/>
    <p:sldId id="736" r:id="rId76"/>
    <p:sldId id="737" r:id="rId77"/>
    <p:sldId id="738" r:id="rId78"/>
    <p:sldId id="739" r:id="rId79"/>
    <p:sldId id="740" r:id="rId80"/>
    <p:sldId id="741" r:id="rId81"/>
    <p:sldId id="742" r:id="rId82"/>
    <p:sldId id="743" r:id="rId83"/>
    <p:sldId id="744" r:id="rId84"/>
    <p:sldId id="745" r:id="rId85"/>
    <p:sldId id="746" r:id="rId86"/>
    <p:sldId id="747" r:id="rId87"/>
    <p:sldId id="748" r:id="rId88"/>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66"/>
    <a:srgbClr val="CC3300"/>
    <a:srgbClr val="0000CC"/>
    <a:srgbClr val="A3FFFF"/>
    <a:srgbClr val="85C2FF"/>
    <a:srgbClr val="97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793" autoAdjust="0"/>
  </p:normalViewPr>
  <p:slideViewPr>
    <p:cSldViewPr>
      <p:cViewPr varScale="1">
        <p:scale>
          <a:sx n="119" d="100"/>
          <a:sy n="119" d="100"/>
        </p:scale>
        <p:origin x="11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a:defRPr sz="1200" smtClean="0">
                <a:cs typeface="Arial" charset="0"/>
              </a:defRPr>
            </a:lvl1pPr>
          </a:lstStyle>
          <a:p>
            <a:pPr>
              <a:defRPr/>
            </a:pPr>
            <a:fld id="{D6690CB8-F9E4-4A1E-80AF-258974D6CF7D}" type="datetimeFigureOut">
              <a:rPr lang="en-US"/>
              <a:pPr>
                <a:defRPr/>
              </a:pPr>
              <a:t>2/28/2024</a:t>
            </a:fld>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E092DF-4296-4658-8B7F-489944C4E1F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wrap="square" lIns="96524" tIns="48262" rIns="96524" bIns="48262" numCol="1" anchor="t" anchorCtr="0" compatLnSpc="1">
            <a:prstTxWarp prst="textNoShape">
              <a:avLst/>
            </a:prstTxWarp>
          </a:bodyPr>
          <a:lstStyle>
            <a:lvl1pPr eaLnBrk="0" hangingPunct="0">
              <a:defRPr sz="1300">
                <a:cs typeface="+mn-cs"/>
              </a:defRPr>
            </a:lvl1pPr>
          </a:lstStyle>
          <a:p>
            <a:pPr>
              <a:defRPr/>
            </a:pPr>
            <a:endParaRPr lang="en-US"/>
          </a:p>
        </p:txBody>
      </p:sp>
      <p:sp>
        <p:nvSpPr>
          <p:cNvPr id="3" name="Date Placeholder 2"/>
          <p:cNvSpPr>
            <a:spLocks noGrp="1"/>
          </p:cNvSpPr>
          <p:nvPr>
            <p:ph type="dt" idx="1"/>
          </p:nvPr>
        </p:nvSpPr>
        <p:spPr>
          <a:xfrm>
            <a:off x="5438775" y="0"/>
            <a:ext cx="4160838" cy="365125"/>
          </a:xfrm>
          <a:prstGeom prst="rect">
            <a:avLst/>
          </a:prstGeom>
        </p:spPr>
        <p:txBody>
          <a:bodyPr vert="horz" wrap="square" lIns="96524" tIns="48262" rIns="96524" bIns="48262" numCol="1" anchor="t" anchorCtr="0" compatLnSpc="1">
            <a:prstTxWarp prst="textNoShape">
              <a:avLst/>
            </a:prstTxWarp>
          </a:bodyPr>
          <a:lstStyle>
            <a:lvl1pPr algn="r" eaLnBrk="0" hangingPunct="0">
              <a:defRPr sz="1300">
                <a:cs typeface="+mn-cs"/>
              </a:defRPr>
            </a:lvl1pPr>
          </a:lstStyle>
          <a:p>
            <a:pPr>
              <a:defRPr/>
            </a:pPr>
            <a:fld id="{8F67138E-B400-410E-880E-03A54D5CC5D1}" type="datetimeFigureOut">
              <a:rPr lang="en-US"/>
              <a:pPr>
                <a:defRPr/>
              </a:pPr>
              <a:t>2/26/2024</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524" tIns="48262" rIns="96524" bIns="48262" rtlCol="0" anchor="ctr"/>
          <a:lstStyle/>
          <a:p>
            <a:pPr lvl="0"/>
            <a:endParaRPr lang="en-US" noProof="0"/>
          </a:p>
        </p:txBody>
      </p:sp>
      <p:sp>
        <p:nvSpPr>
          <p:cNvPr id="5" name="Notes Placeholder 4"/>
          <p:cNvSpPr>
            <a:spLocks noGrp="1"/>
          </p:cNvSpPr>
          <p:nvPr>
            <p:ph type="body" sz="quarter" idx="3"/>
          </p:nvPr>
        </p:nvSpPr>
        <p:spPr>
          <a:xfrm>
            <a:off x="958850" y="3473450"/>
            <a:ext cx="7683500" cy="3292475"/>
          </a:xfrm>
          <a:prstGeom prst="rect">
            <a:avLst/>
          </a:prstGeom>
        </p:spPr>
        <p:txBody>
          <a:bodyPr vert="horz" lIns="96524" tIns="48262" rIns="96524" bIns="482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8488"/>
            <a:ext cx="4160838" cy="365125"/>
          </a:xfrm>
          <a:prstGeom prst="rect">
            <a:avLst/>
          </a:prstGeom>
        </p:spPr>
        <p:txBody>
          <a:bodyPr vert="horz" wrap="square" lIns="96524" tIns="48262" rIns="96524" bIns="48262" numCol="1" anchor="b" anchorCtr="0" compatLnSpc="1">
            <a:prstTxWarp prst="textNoShape">
              <a:avLst/>
            </a:prstTxWarp>
          </a:bodyPr>
          <a:lstStyle>
            <a:lvl1pPr eaLnBrk="0" hangingPunct="0">
              <a:defRPr sz="1300">
                <a:cs typeface="+mn-cs"/>
              </a:defRPr>
            </a:lvl1pPr>
          </a:lstStyle>
          <a:p>
            <a:pPr>
              <a:defRPr/>
            </a:pPr>
            <a:endParaRPr lang="en-US"/>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wrap="square" lIns="96524" tIns="48262" rIns="96524" bIns="48262" numCol="1" anchor="b" anchorCtr="0" compatLnSpc="1">
            <a:prstTxWarp prst="textNoShape">
              <a:avLst/>
            </a:prstTxWarp>
          </a:bodyPr>
          <a:lstStyle>
            <a:lvl1pPr algn="r" eaLnBrk="0" hangingPunct="0">
              <a:defRPr sz="1300"/>
            </a:lvl1pPr>
          </a:lstStyle>
          <a:p>
            <a:fld id="{23B90682-FAAB-4969-BCA7-4DE018D0E64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4911688-82B5-48BF-B141-71E043406162}" type="slidenum">
              <a:rPr lang="en-US" altLang="en-US" sz="1300">
                <a:solidFill>
                  <a:srgbClr val="000000"/>
                </a:solidFill>
              </a:rPr>
              <a:pPr/>
              <a:t>1</a:t>
            </a:fld>
            <a:endParaRPr lang="en-US" altLang="en-US" sz="1300">
              <a:solidFill>
                <a:srgbClr val="000000"/>
              </a:solidFill>
            </a:endParaRPr>
          </a:p>
        </p:txBody>
      </p:sp>
      <p:sp>
        <p:nvSpPr>
          <p:cNvPr id="12185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word “standard” in this document refers to a mandatory requirement or practice.  Failure to follow all ITC standards for visual presentation can result in your presentation being dropped from the ITC program.</a:t>
            </a:r>
          </a:p>
          <a:p>
            <a:endParaRPr lang="en-US" altLang="en-US"/>
          </a:p>
          <a:p>
            <a:r>
              <a:rPr lang="en-US" altLang="en-US"/>
              <a:t>A “guideline” is a strongly suggested good practice that you should follow unless you see a compelling reason otherwise.  The guidelines we present result from ITC’s experience with hundreds of successful and unsuccessful visual presentations at past conferences.</a:t>
            </a:r>
          </a:p>
          <a:p>
            <a:endParaRPr lang="en-US" altLang="en-US"/>
          </a:p>
          <a:p>
            <a:r>
              <a:rPr lang="en-US" altLang="en-US"/>
              <a:t>In order to distinguish between standards and guidelines, we show standards in a special font:</a:t>
            </a:r>
          </a:p>
          <a:p>
            <a:r>
              <a:rPr lang="en-US" altLang="en-US"/>
              <a:t>	Standards appear with white italic text.</a:t>
            </a:r>
          </a:p>
          <a:p>
            <a:r>
              <a:rPr lang="en-US" altLang="en-US"/>
              <a:t>	Guidelines are displayed with ordinary yellow text</a:t>
            </a:r>
            <a:endParaRPr lang="en-US" altLang="en-US">
              <a:solidFill>
                <a:schemeClr val="hlink"/>
              </a:solidFill>
            </a:endParaRPr>
          </a:p>
          <a:p>
            <a:endParaRPr lang="en-US" altLang="en-US">
              <a:solidFill>
                <a:schemeClr va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7247668-FF5D-48A2-A846-FE6E3116FEC3}" type="slidenum">
              <a:rPr lang="en-US" altLang="en-US" sz="1300">
                <a:solidFill>
                  <a:srgbClr val="000000"/>
                </a:solidFill>
              </a:rPr>
              <a:pPr/>
              <a:t>3</a:t>
            </a:fld>
            <a:endParaRPr lang="en-US" altLang="en-US" sz="1300">
              <a:solidFill>
                <a:srgbClr val="000000"/>
              </a:solidFill>
            </a:endParaRPr>
          </a:p>
        </p:txBody>
      </p:sp>
      <p:sp>
        <p:nvSpPr>
          <p:cNvPr id="12288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ITC supplies the projection computer for your session and pre loads  your visual presentation on its hard disk.  You should design your presentation keeping in mind the fact that the projection computer may have low  end specifications.</a:t>
            </a:r>
          </a:p>
          <a:p>
            <a:r>
              <a:rPr lang="en-US" altLang="en-US"/>
              <a:t>The projection computer will use the Windows 7 operating system.  Slides will be projected with Microsoft Office </a:t>
            </a:r>
            <a:r>
              <a:rPr lang="en-US" altLang="en-US" b="1"/>
              <a:t>PowerPoint</a:t>
            </a:r>
            <a:r>
              <a:rPr lang="en-US" altLang="en-US"/>
              <a:t>, version 2007</a:t>
            </a:r>
            <a:r>
              <a:rPr lang="en-US" altLang="en-US" b="1"/>
              <a:t>.</a:t>
            </a:r>
            <a:endParaRPr lang="en-US" altLang="en-US"/>
          </a:p>
          <a:p>
            <a:r>
              <a:rPr lang="en-US" altLang="en-US"/>
              <a:t> </a:t>
            </a:r>
          </a:p>
          <a:p>
            <a:endParaRPr lang="en-US" altLang="en-US"/>
          </a:p>
          <a:p>
            <a:r>
              <a:rPr lang="en-US" altLang="en-US" b="1">
                <a:solidFill>
                  <a:srgbClr val="BE0000"/>
                </a:solidFill>
              </a:rPr>
              <a:t>Note that it will not be possible to make changes to your presentation at ITC.</a:t>
            </a:r>
            <a:r>
              <a:rPr lang="en-US" altLang="en-US"/>
              <a:t>  Your PowerPoint presentation will be preloaded onto the hard disk of several presentation computers, and changes after preloading will not be permitted.</a:t>
            </a:r>
          </a:p>
        </p:txBody>
      </p:sp>
      <p:sp>
        <p:nvSpPr>
          <p:cNvPr id="43013" name="Rectangle 4"/>
          <p:cNvSpPr>
            <a:spLocks noChangeArrowheads="1"/>
          </p:cNvSpPr>
          <p:nvPr/>
        </p:nvSpPr>
        <p:spPr bwMode="auto">
          <a:xfrm>
            <a:off x="960438" y="4665663"/>
            <a:ext cx="7467600" cy="1150937"/>
          </a:xfrm>
          <a:prstGeom prst="rect">
            <a:avLst/>
          </a:prstGeom>
          <a:noFill/>
          <a:ln w="152400">
            <a:solidFill>
              <a:schemeClr val="hlink"/>
            </a:solidFill>
            <a:miter lim="800000"/>
            <a:headEnd type="none" w="sm" len="sm"/>
            <a:tailEnd type="none" w="sm" len="sm"/>
          </a:ln>
        </p:spPr>
        <p:txBody>
          <a:bodyPr wrap="none" lIns="96524" tIns="48262" rIns="96524" bIns="48262" anchor="ctr"/>
          <a:lstStyle/>
          <a:p>
            <a:pPr>
              <a:defRPr/>
            </a:pPr>
            <a:endParaRPr lang="en-US" sz="3000" b="1">
              <a:solidFill>
                <a:prstClr val="black"/>
              </a:solidFill>
              <a:latin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C0E5811-3EB4-4BC1-9065-0155C3FC2D66}" type="slidenum">
              <a:rPr lang="en-US" altLang="en-US" sz="1300">
                <a:latin typeface="Arial" panose="020B0604020202020204" pitchFamily="34" charset="0"/>
              </a:rPr>
              <a:pPr eaLnBrk="1" hangingPunct="1"/>
              <a:t>6</a:t>
            </a:fld>
            <a:endParaRPr lang="en-US" altLang="en-US" sz="1300">
              <a:latin typeface="Arial" panose="020B0604020202020204"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D0C1367-69B8-47E1-8743-51DF71BD3D58}" type="slidenum">
              <a:rPr lang="en-US" altLang="en-US" sz="1300">
                <a:solidFill>
                  <a:srgbClr val="000000"/>
                </a:solidFill>
              </a:rPr>
              <a:pPr/>
              <a:t>9</a:t>
            </a:fld>
            <a:endParaRPr lang="en-US" altLang="en-US" sz="1300">
              <a:solidFill>
                <a:srgbClr val="000000"/>
              </a:solidFill>
            </a:endParaRPr>
          </a:p>
        </p:txBody>
      </p:sp>
      <p:sp>
        <p:nvSpPr>
          <p:cNvPr id="12493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ITC requires one file per presentation, and uses an internal file naming convention to ensure that the correct visuals will appear when you begin your presentation.  We do not have the resources to support customized file setups for each author.</a:t>
            </a:r>
          </a:p>
          <a:p>
            <a:endParaRPr lang="en-US" altLang="en-US"/>
          </a:p>
          <a:p>
            <a:r>
              <a:rPr lang="en-US" altLang="en-US"/>
              <a:t>When uploaded, the web site automatically assigns an algorithmic file name, based on log number, date and time.</a:t>
            </a:r>
          </a:p>
          <a:p>
            <a:endParaRPr lang="en-US" altLang="en-US"/>
          </a:p>
          <a:p>
            <a:r>
              <a:rPr lang="en-US" altLang="en-US"/>
              <a:t>Prior to the conference, presentation files are renamed according to the assigned session and speaker number, and the extent changed to “.pps or .ppsx” so that the presentation automatically comes up in slide show mode at the start of your presentation.</a:t>
            </a:r>
          </a:p>
          <a:p>
            <a:endParaRPr lang="en-US" altLang="en-US"/>
          </a:p>
          <a:p>
            <a:r>
              <a:rPr lang="en-US" altLang="en-US"/>
              <a:t>The file naming convention is “Session #”.”Speaker #”.ppsx.  For example, if you are the third speaker in session 24 your slide file will be named “24.3.ppsx”.  Another example:  the first lecture series presentation in Lecture 2 would be named L2.1.ppsx.</a:t>
            </a:r>
          </a:p>
          <a:p>
            <a:r>
              <a:rPr lang="en-US" altLang="en-US"/>
              <a:t>You can obtain your session and speaker numbers from your topic coordinator.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Don’t read this and next slide now. If you haven’t done so, do it later. Both windowing and sine fitting have fundamental issues that cannot be fixed.</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FC7F7EA-733D-4DCF-8B6B-F90227108D5A}" type="slidenum">
              <a:rPr lang="en-US" altLang="en-US" sz="1300">
                <a:solidFill>
                  <a:srgbClr val="000000"/>
                </a:solidFill>
              </a:rPr>
              <a:pPr/>
              <a:t>16</a:t>
            </a:fld>
            <a:endParaRPr lang="en-US" altLang="en-US"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34EF3C4-800D-4932-8BF1-C2B16E92A099}" type="slidenum">
              <a:rPr lang="en-US" altLang="en-US" sz="1300">
                <a:solidFill>
                  <a:srgbClr val="000000"/>
                </a:solidFill>
              </a:rPr>
              <a:pPr/>
              <a:t>24</a:t>
            </a:fld>
            <a:endParaRPr lang="en-US" altLang="en-US"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That leads us to the bottom line: we need a method that is about as fast as ideal coherent FFT, computes the whole spectrum, with about the same accuracy.</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F57004C-2FFF-46A3-B333-92C8F5D296D3}" type="slidenum">
              <a:rPr lang="en-US" altLang="en-US" sz="1300">
                <a:solidFill>
                  <a:srgbClr val="000000"/>
                </a:solidFill>
              </a:rPr>
              <a:pPr/>
              <a:t>25</a:t>
            </a:fld>
            <a:endParaRPr lang="en-US" altLang="en-US"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A281E5C-E46E-4C16-8C84-32E86FB40F10}" type="slidenum">
              <a:rPr lang="en-US" altLang="en-US" sz="1300"/>
              <a:pPr/>
              <a:t>61</a:t>
            </a:fld>
            <a:endParaRPr lang="en-US" altLang="en-US" sz="13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359" name="Rectangle 15"/>
          <p:cNvSpPr>
            <a:spLocks noGrp="1" noChangeArrowheads="1"/>
          </p:cNvSpPr>
          <p:nvPr>
            <p:ph type="ctrTitle" sz="quarter"/>
          </p:nvPr>
        </p:nvSpPr>
        <p:spPr>
          <a:xfrm>
            <a:off x="836613" y="2133600"/>
            <a:ext cx="7772400" cy="1143000"/>
          </a:xfrm>
        </p:spPr>
        <p:txBody>
          <a:bodyPr/>
          <a:lstStyle>
            <a:lvl1pPr>
              <a:defRPr/>
            </a:lvl1pPr>
          </a:lstStyle>
          <a:p>
            <a:r>
              <a:rPr lang="en-US" dirty="0"/>
              <a:t>Click to edit Master title style</a:t>
            </a:r>
          </a:p>
        </p:txBody>
      </p:sp>
      <p:sp>
        <p:nvSpPr>
          <p:cNvPr id="57360"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dirty="0"/>
              <a:t>Click to edit Master subtitle style</a:t>
            </a:r>
          </a:p>
        </p:txBody>
      </p:sp>
      <p:sp>
        <p:nvSpPr>
          <p:cNvPr id="4" name="Rectangle 17"/>
          <p:cNvSpPr>
            <a:spLocks noGrp="1" noChangeArrowheads="1"/>
          </p:cNvSpPr>
          <p:nvPr>
            <p:ph type="dt" sz="quarter" idx="10"/>
          </p:nvPr>
        </p:nvSpPr>
        <p:spPr>
          <a:xfrm>
            <a:off x="381000" y="6324600"/>
            <a:ext cx="1905000" cy="457200"/>
          </a:xfrm>
        </p:spPr>
        <p:txBody>
          <a:bodyPr/>
          <a:lstStyle>
            <a:lvl1pPr>
              <a:defRPr smtClean="0"/>
            </a:lvl1pPr>
          </a:lstStyle>
          <a:p>
            <a:pPr>
              <a:defRPr/>
            </a:pPr>
            <a:r>
              <a:rPr lang="en-US"/>
              <a:t>March 1, 2012</a:t>
            </a:r>
          </a:p>
        </p:txBody>
      </p:sp>
      <p:sp>
        <p:nvSpPr>
          <p:cNvPr id="5" name="Rectangle 18"/>
          <p:cNvSpPr>
            <a:spLocks noGrp="1" noChangeArrowheads="1"/>
          </p:cNvSpPr>
          <p:nvPr>
            <p:ph type="ftr" sz="quarter" idx="11"/>
          </p:nvPr>
        </p:nvSpPr>
        <p:spPr>
          <a:xfrm>
            <a:off x="3124200" y="6324600"/>
            <a:ext cx="2895600" cy="457200"/>
          </a:xfrm>
        </p:spPr>
        <p:txBody>
          <a:bodyPr/>
          <a:lstStyle>
            <a:lvl1pPr>
              <a:defRPr smtClean="0"/>
            </a:lvl1pPr>
          </a:lstStyle>
          <a:p>
            <a:pPr>
              <a:defRPr/>
            </a:pPr>
            <a:r>
              <a:rPr lang="en-US"/>
              <a:t>Confidential                                        Degang Chen</a:t>
            </a:r>
          </a:p>
        </p:txBody>
      </p:sp>
      <p:sp>
        <p:nvSpPr>
          <p:cNvPr id="6" name="Rectangle 19"/>
          <p:cNvSpPr>
            <a:spLocks noGrp="1" noChangeArrowheads="1"/>
          </p:cNvSpPr>
          <p:nvPr>
            <p:ph type="sldNum" sz="quarter" idx="12"/>
          </p:nvPr>
        </p:nvSpPr>
        <p:spPr>
          <a:xfrm>
            <a:off x="6858000" y="6324600"/>
            <a:ext cx="1905000" cy="457200"/>
          </a:xfrm>
        </p:spPr>
        <p:txBody>
          <a:bodyPr/>
          <a:lstStyle>
            <a:lvl1pPr>
              <a:defRPr/>
            </a:lvl1pPr>
          </a:lstStyle>
          <a:p>
            <a:fld id="{6496C1DE-3AB9-4047-9718-826AB427280B}" type="slidenum">
              <a:rPr lang="en-US" altLang="en-US"/>
              <a:pPr/>
              <a:t>‹#›</a:t>
            </a:fld>
            <a:endParaRPr lang="en-US" altLang="en-US"/>
          </a:p>
        </p:txBody>
      </p:sp>
    </p:spTree>
    <p:extLst>
      <p:ext uri="{BB962C8B-B14F-4D97-AF65-F5344CB8AC3E}">
        <p14:creationId xmlns:p14="http://schemas.microsoft.com/office/powerpoint/2010/main" val="118015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9B3A551F-BA76-45CD-AADA-3454A098EEF5}" type="slidenum">
              <a:rPr lang="en-US" altLang="en-US"/>
              <a:pPr/>
              <a:t>‹#›</a:t>
            </a:fld>
            <a:endParaRPr lang="en-US" altLang="en-US"/>
          </a:p>
        </p:txBody>
      </p:sp>
    </p:spTree>
    <p:extLst>
      <p:ext uri="{BB962C8B-B14F-4D97-AF65-F5344CB8AC3E}">
        <p14:creationId xmlns:p14="http://schemas.microsoft.com/office/powerpoint/2010/main" val="405627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E53C5D72-4221-488F-AD51-E7EDC0A9F7D3}" type="slidenum">
              <a:rPr lang="en-US" altLang="en-US"/>
              <a:pPr/>
              <a:t>‹#›</a:t>
            </a:fld>
            <a:endParaRPr lang="en-US" altLang="en-US"/>
          </a:p>
        </p:txBody>
      </p:sp>
    </p:spTree>
    <p:extLst>
      <p:ext uri="{BB962C8B-B14F-4D97-AF65-F5344CB8AC3E}">
        <p14:creationId xmlns:p14="http://schemas.microsoft.com/office/powerpoint/2010/main" val="13141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p:txBody>
          <a:bodyPr/>
          <a:lstStyle>
            <a:lvl1pPr>
              <a:defRPr smtClean="0">
                <a:solidFill>
                  <a:srgbClr val="FFFFFF"/>
                </a:solidFill>
                <a:latin typeface="Times New Roman" pitchFamily="18" charset="0"/>
                <a:cs typeface="Arial" pitchFamily="34"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a:solidFill>
                  <a:srgbClr val="FFFFFF"/>
                </a:solidFill>
                <a:latin typeface="Times New Roman" pitchFamily="18" charset="0"/>
                <a:cs typeface="Arial" pitchFamily="34"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CB8FA8BE-F407-44FB-B1D7-19D1C705CAE0}" type="slidenum">
              <a:rPr lang="en-US" altLang="en-US"/>
              <a:pPr/>
              <a:t>‹#›</a:t>
            </a:fld>
            <a:endParaRPr lang="en-US" altLang="en-US"/>
          </a:p>
        </p:txBody>
      </p:sp>
    </p:spTree>
    <p:extLst>
      <p:ext uri="{BB962C8B-B14F-4D97-AF65-F5344CB8AC3E}">
        <p14:creationId xmlns:p14="http://schemas.microsoft.com/office/powerpoint/2010/main" val="330661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8"/>
            <a:ext cx="9144000" cy="609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263236" y="969817"/>
            <a:ext cx="8672946" cy="5334001"/>
          </a:xfrm>
        </p:spPr>
        <p:txBody>
          <a:bodyPr anchor="t" anchorCtr="0"/>
          <a:lstStyle>
            <a:lvl1pPr algn="l">
              <a:defRPr/>
            </a:lvl1pPr>
            <a:lvl2pPr algn="l">
              <a:defRPr>
                <a:solidFill>
                  <a:srgbClr val="FFFFFF"/>
                </a:solidFill>
              </a:defRPr>
            </a:lvl2pPr>
            <a:lvl3pPr algn="l">
              <a:defRPr>
                <a:solidFill>
                  <a:schemeClr val="tx2">
                    <a:lumMod val="60000"/>
                    <a:lumOff val="40000"/>
                  </a:schemeClr>
                </a:solidFill>
              </a:defRPr>
            </a:lvl3pPr>
            <a:lvl4pPr algn="l">
              <a:defRPr>
                <a:solidFill>
                  <a:srgbClr val="FFC000"/>
                </a:solidFill>
              </a:defRPr>
            </a:lvl4pPr>
            <a:lvl5pPr algn="l">
              <a:defRPr>
                <a:solidFill>
                  <a:srgbClr val="FF00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p:txBody>
          <a:bodyPr/>
          <a:lstStyle>
            <a:lvl1pPr>
              <a:defRPr smtClean="0">
                <a:solidFill>
                  <a:srgbClr val="FFFFFF"/>
                </a:solidFill>
                <a:latin typeface="Times New Roman" pitchFamily="18" charset="0"/>
                <a:cs typeface="Arial" pitchFamily="34"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a:xfrm>
            <a:off x="3276600" y="6400800"/>
            <a:ext cx="2895600" cy="457200"/>
          </a:xfrm>
        </p:spPr>
        <p:txBody>
          <a:bodyPr/>
          <a:lstStyle>
            <a:lvl1pPr>
              <a:defRPr>
                <a:solidFill>
                  <a:srgbClr val="FFFFFF"/>
                </a:solidFill>
                <a:latin typeface="Times New Roman" pitchFamily="18" charset="0"/>
                <a:cs typeface="Arial" pitchFamily="34"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a:xfrm>
            <a:off x="8680450" y="6400800"/>
            <a:ext cx="463550" cy="457200"/>
          </a:xfrm>
        </p:spPr>
        <p:txBody>
          <a:bodyPr/>
          <a:lstStyle>
            <a:lvl1pPr>
              <a:defRPr>
                <a:latin typeface="Times New Roman" panose="02020603050405020304" pitchFamily="18" charset="0"/>
              </a:defRPr>
            </a:lvl1pPr>
          </a:lstStyle>
          <a:p>
            <a:fld id="{B72D0446-97F5-4363-BB88-C3AE3FBFA4FC}" type="slidenum">
              <a:rPr lang="en-US" altLang="en-US"/>
              <a:pPr/>
              <a:t>‹#›</a:t>
            </a:fld>
            <a:endParaRPr lang="en-US" altLang="en-US"/>
          </a:p>
        </p:txBody>
      </p:sp>
    </p:spTree>
    <p:extLst>
      <p:ext uri="{BB962C8B-B14F-4D97-AF65-F5344CB8AC3E}">
        <p14:creationId xmlns:p14="http://schemas.microsoft.com/office/powerpoint/2010/main" val="270599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023C0A6F-54C5-4E93-BBC8-59739E05AE45}" type="slidenum">
              <a:rPr lang="en-US" altLang="en-US"/>
              <a:pPr/>
              <a:t>‹#›</a:t>
            </a:fld>
            <a:endParaRPr lang="en-US" altLang="en-US"/>
          </a:p>
        </p:txBody>
      </p:sp>
    </p:spTree>
    <p:extLst>
      <p:ext uri="{BB962C8B-B14F-4D97-AF65-F5344CB8AC3E}">
        <p14:creationId xmlns:p14="http://schemas.microsoft.com/office/powerpoint/2010/main" val="329567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3D151D1F-9F69-41EC-86E6-5DF633A021C1}" type="slidenum">
              <a:rPr lang="en-US" altLang="en-US"/>
              <a:pPr/>
              <a:t>‹#›</a:t>
            </a:fld>
            <a:endParaRPr lang="en-US" altLang="en-US"/>
          </a:p>
        </p:txBody>
      </p:sp>
    </p:spTree>
    <p:extLst>
      <p:ext uri="{BB962C8B-B14F-4D97-AF65-F5344CB8AC3E}">
        <p14:creationId xmlns:p14="http://schemas.microsoft.com/office/powerpoint/2010/main" val="222656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8"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9"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11212EB3-107D-4647-9163-8C9AC0E0F500}" type="slidenum">
              <a:rPr lang="en-US" altLang="en-US"/>
              <a:pPr/>
              <a:t>‹#›</a:t>
            </a:fld>
            <a:endParaRPr lang="en-US" altLang="en-US"/>
          </a:p>
        </p:txBody>
      </p:sp>
    </p:spTree>
    <p:extLst>
      <p:ext uri="{BB962C8B-B14F-4D97-AF65-F5344CB8AC3E}">
        <p14:creationId xmlns:p14="http://schemas.microsoft.com/office/powerpoint/2010/main" val="53148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4" name="Footer Placeholder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5" name="Slide Number Placeholder 4"/>
          <p:cNvSpPr>
            <a:spLocks noGrp="1" noChangeArrowheads="1"/>
          </p:cNvSpPr>
          <p:nvPr>
            <p:ph type="sldNum" sz="quarter" idx="12"/>
          </p:nvPr>
        </p:nvSpPr>
        <p:spPr/>
        <p:txBody>
          <a:bodyPr/>
          <a:lstStyle>
            <a:lvl1pPr>
              <a:defRPr>
                <a:latin typeface="Times New Roman" panose="02020603050405020304" pitchFamily="18" charset="0"/>
              </a:defRPr>
            </a:lvl1pPr>
          </a:lstStyle>
          <a:p>
            <a:fld id="{CEC0A3AD-3272-445A-9306-3516683A56F1}" type="slidenum">
              <a:rPr lang="en-US" altLang="en-US"/>
              <a:pPr/>
              <a:t>‹#›</a:t>
            </a:fld>
            <a:endParaRPr lang="en-US" altLang="en-US"/>
          </a:p>
        </p:txBody>
      </p:sp>
    </p:spTree>
    <p:extLst>
      <p:ext uri="{BB962C8B-B14F-4D97-AF65-F5344CB8AC3E}">
        <p14:creationId xmlns:p14="http://schemas.microsoft.com/office/powerpoint/2010/main" val="292719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3"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4"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FAC13638-0084-4222-8FFC-44C000135F48}" type="slidenum">
              <a:rPr lang="en-US" altLang="en-US"/>
              <a:pPr/>
              <a:t>‹#›</a:t>
            </a:fld>
            <a:endParaRPr lang="en-US" altLang="en-US"/>
          </a:p>
        </p:txBody>
      </p:sp>
    </p:spTree>
    <p:extLst>
      <p:ext uri="{BB962C8B-B14F-4D97-AF65-F5344CB8AC3E}">
        <p14:creationId xmlns:p14="http://schemas.microsoft.com/office/powerpoint/2010/main" val="2421643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FD155EC6-E638-458E-B6D2-E366498E451F}" type="slidenum">
              <a:rPr lang="en-US" altLang="en-US"/>
              <a:pPr/>
              <a:t>‹#›</a:t>
            </a:fld>
            <a:endParaRPr lang="en-US" altLang="en-US"/>
          </a:p>
        </p:txBody>
      </p:sp>
    </p:spTree>
    <p:extLst>
      <p:ext uri="{BB962C8B-B14F-4D97-AF65-F5344CB8AC3E}">
        <p14:creationId xmlns:p14="http://schemas.microsoft.com/office/powerpoint/2010/main" val="28875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66DF1CA1-8754-43E0-93C0-B7897DCA1891}" type="slidenum">
              <a:rPr lang="en-US" altLang="en-US"/>
              <a:pPr/>
              <a:t>‹#›</a:t>
            </a:fld>
            <a:endParaRPr lang="en-US" altLang="en-US"/>
          </a:p>
        </p:txBody>
      </p:sp>
    </p:spTree>
    <p:extLst>
      <p:ext uri="{BB962C8B-B14F-4D97-AF65-F5344CB8AC3E}">
        <p14:creationId xmlns:p14="http://schemas.microsoft.com/office/powerpoint/2010/main" val="1106317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A1C143EF-D338-4188-AC32-97C6E1C918E5}" type="slidenum">
              <a:rPr lang="en-US" altLang="en-US"/>
              <a:pPr/>
              <a:t>‹#›</a:t>
            </a:fld>
            <a:endParaRPr lang="en-US" altLang="en-US"/>
          </a:p>
        </p:txBody>
      </p:sp>
    </p:spTree>
    <p:extLst>
      <p:ext uri="{BB962C8B-B14F-4D97-AF65-F5344CB8AC3E}">
        <p14:creationId xmlns:p14="http://schemas.microsoft.com/office/powerpoint/2010/main" val="1729897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69BE8B4B-3399-40B6-9DBC-846BBAFDB254}" type="slidenum">
              <a:rPr lang="en-US" altLang="en-US"/>
              <a:pPr/>
              <a:t>‹#›</a:t>
            </a:fld>
            <a:endParaRPr lang="en-US" altLang="en-US"/>
          </a:p>
        </p:txBody>
      </p:sp>
    </p:spTree>
    <p:extLst>
      <p:ext uri="{BB962C8B-B14F-4D97-AF65-F5344CB8AC3E}">
        <p14:creationId xmlns:p14="http://schemas.microsoft.com/office/powerpoint/2010/main" val="277557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19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pitchFamily="34"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7E8F5D56-7348-4BFF-9DC6-B3F018D509E2}" type="slidenum">
              <a:rPr lang="en-US" altLang="en-US"/>
              <a:pPr/>
              <a:t>‹#›</a:t>
            </a:fld>
            <a:endParaRPr lang="en-US" altLang="en-US"/>
          </a:p>
        </p:txBody>
      </p:sp>
    </p:spTree>
    <p:extLst>
      <p:ext uri="{BB962C8B-B14F-4D97-AF65-F5344CB8AC3E}">
        <p14:creationId xmlns:p14="http://schemas.microsoft.com/office/powerpoint/2010/main" val="2562069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smtClean="0">
                <a:latin typeface="Times New Roman" pitchFamily="18" charset="0"/>
                <a:cs typeface="Arial" pitchFamily="34" charset="0"/>
              </a:defRPr>
            </a:lvl1pPr>
          </a:lstStyle>
          <a:p>
            <a:pPr>
              <a:defRPr/>
            </a:pPr>
            <a:r>
              <a:rPr lang="en-US"/>
              <a:t>March 1, 2012</a:t>
            </a:r>
          </a:p>
        </p:txBody>
      </p:sp>
      <p:sp>
        <p:nvSpPr>
          <p:cNvPr id="6" name="Footer Placeholder 5"/>
          <p:cNvSpPr>
            <a:spLocks noGrp="1"/>
          </p:cNvSpPr>
          <p:nvPr>
            <p:ph type="ftr" sz="quarter" idx="11"/>
          </p:nvPr>
        </p:nvSpPr>
        <p:spPr>
          <a:xfrm>
            <a:off x="3124200" y="6356350"/>
            <a:ext cx="2895600" cy="365125"/>
          </a:xfrm>
        </p:spPr>
        <p:txBody>
          <a:bodyPr/>
          <a:lstStyle>
            <a:lvl1pPr>
              <a:defRPr>
                <a:latin typeface="Times New Roman" pitchFamily="18" charset="0"/>
                <a:cs typeface="Arial" pitchFamily="34" charset="0"/>
              </a:defRPr>
            </a:lvl1pPr>
          </a:lstStyle>
          <a:p>
            <a:pPr>
              <a:defRPr/>
            </a:pPr>
            <a:r>
              <a:rPr lang="en-US"/>
              <a:t>Confidential                                        Degang Chen</a:t>
            </a:r>
          </a:p>
        </p:txBody>
      </p:sp>
      <p:sp>
        <p:nvSpPr>
          <p:cNvPr id="7" name="Slide Number Placeholder 6"/>
          <p:cNvSpPr>
            <a:spLocks noGrp="1"/>
          </p:cNvSpPr>
          <p:nvPr>
            <p:ph type="sldNum" sz="quarter" idx="12"/>
          </p:nvPr>
        </p:nvSpPr>
        <p:spPr>
          <a:xfrm>
            <a:off x="6553200" y="6356350"/>
            <a:ext cx="2133600" cy="365125"/>
          </a:xfrm>
        </p:spPr>
        <p:txBody>
          <a:bodyPr/>
          <a:lstStyle>
            <a:lvl1pPr>
              <a:defRPr>
                <a:latin typeface="Times New Roman" panose="02020603050405020304" pitchFamily="18" charset="0"/>
              </a:defRPr>
            </a:lvl1pPr>
          </a:lstStyle>
          <a:p>
            <a:fld id="{49EB6749-1398-421B-95BD-727AFCA63E94}" type="slidenum">
              <a:rPr lang="en-US" altLang="en-US"/>
              <a:pPr/>
              <a:t>‹#›</a:t>
            </a:fld>
            <a:endParaRPr lang="en-US" altLang="en-US"/>
          </a:p>
        </p:txBody>
      </p:sp>
    </p:spTree>
    <p:extLst>
      <p:ext uri="{BB962C8B-B14F-4D97-AF65-F5344CB8AC3E}">
        <p14:creationId xmlns:p14="http://schemas.microsoft.com/office/powerpoint/2010/main" val="2202099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24600"/>
            <a:ext cx="2133600" cy="396875"/>
          </a:xfrm>
        </p:spPr>
        <p:txBody>
          <a:bodyPr/>
          <a:lstStyle>
            <a:lvl1pPr>
              <a:defRPr/>
            </a:lvl1pPr>
          </a:lstStyle>
          <a:p>
            <a:pPr>
              <a:defRPr/>
            </a:pPr>
            <a:r>
              <a:rPr lang="en-US"/>
              <a:t>12-Nov-04</a:t>
            </a:r>
          </a:p>
        </p:txBody>
      </p:sp>
      <p:sp>
        <p:nvSpPr>
          <p:cNvPr id="4" name="Footer Placeholder 3"/>
          <p:cNvSpPr>
            <a:spLocks noGrp="1"/>
          </p:cNvSpPr>
          <p:nvPr>
            <p:ph type="ftr" sz="quarter" idx="11"/>
          </p:nvPr>
        </p:nvSpPr>
        <p:spPr>
          <a:xfrm>
            <a:off x="3124200" y="6324600"/>
            <a:ext cx="2895600" cy="396875"/>
          </a:xfrm>
        </p:spPr>
        <p:txBody>
          <a:bodyPr/>
          <a:lstStyle>
            <a:lvl1pPr>
              <a:defRPr/>
            </a:lvl1pPr>
          </a:lstStyle>
          <a:p>
            <a:pPr>
              <a:defRPr/>
            </a:pPr>
            <a:r>
              <a:rPr lang="en-US"/>
              <a:t>Iowa State University</a:t>
            </a:r>
          </a:p>
        </p:txBody>
      </p:sp>
      <p:sp>
        <p:nvSpPr>
          <p:cNvPr id="5" name="Slide Number Placeholder 4"/>
          <p:cNvSpPr>
            <a:spLocks noGrp="1"/>
          </p:cNvSpPr>
          <p:nvPr>
            <p:ph type="sldNum" sz="quarter" idx="12"/>
          </p:nvPr>
        </p:nvSpPr>
        <p:spPr>
          <a:xfrm>
            <a:off x="6553200" y="6324600"/>
            <a:ext cx="2133600" cy="396875"/>
          </a:xfrm>
        </p:spPr>
        <p:txBody>
          <a:bodyPr/>
          <a:lstStyle>
            <a:lvl1pPr>
              <a:defRPr/>
            </a:lvl1pPr>
          </a:lstStyle>
          <a:p>
            <a:fld id="{AC6301A7-70B4-42DE-B9AF-D6654DAFB2B6}" type="slidenum">
              <a:rPr lang="en-US" altLang="en-US"/>
              <a:pPr/>
              <a:t>‹#›</a:t>
            </a:fld>
            <a:endParaRPr lang="en-US" altLang="en-US"/>
          </a:p>
        </p:txBody>
      </p:sp>
    </p:spTree>
    <p:extLst>
      <p:ext uri="{BB962C8B-B14F-4D97-AF65-F5344CB8AC3E}">
        <p14:creationId xmlns:p14="http://schemas.microsoft.com/office/powerpoint/2010/main" val="71946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359" name="Rectangle 15"/>
          <p:cNvSpPr>
            <a:spLocks noGrp="1" noChangeArrowheads="1"/>
          </p:cNvSpPr>
          <p:nvPr>
            <p:ph type="ctrTitle" sz="quarter"/>
          </p:nvPr>
        </p:nvSpPr>
        <p:spPr>
          <a:xfrm>
            <a:off x="836613" y="2133600"/>
            <a:ext cx="7772400" cy="1143000"/>
          </a:xfrm>
        </p:spPr>
        <p:txBody>
          <a:bodyPr/>
          <a:lstStyle>
            <a:lvl1pPr>
              <a:defRPr/>
            </a:lvl1pPr>
          </a:lstStyle>
          <a:p>
            <a:r>
              <a:rPr lang="en-US" dirty="0"/>
              <a:t>Click to edit Master title style</a:t>
            </a:r>
          </a:p>
        </p:txBody>
      </p:sp>
      <p:sp>
        <p:nvSpPr>
          <p:cNvPr id="57360"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dirty="0"/>
              <a:t>Click to edit Master subtitle style</a:t>
            </a:r>
          </a:p>
        </p:txBody>
      </p:sp>
      <p:sp>
        <p:nvSpPr>
          <p:cNvPr id="4" name="Rectangle 17"/>
          <p:cNvSpPr>
            <a:spLocks noGrp="1" noChangeArrowheads="1"/>
          </p:cNvSpPr>
          <p:nvPr>
            <p:ph type="dt" sz="quarter" idx="10"/>
          </p:nvPr>
        </p:nvSpPr>
        <p:spPr>
          <a:xfrm>
            <a:off x="381000" y="6324600"/>
            <a:ext cx="1905000" cy="457200"/>
          </a:xfrm>
        </p:spPr>
        <p:txBody>
          <a:bodyPr/>
          <a:lstStyle>
            <a:lvl1pPr>
              <a:defRPr smtClean="0"/>
            </a:lvl1pPr>
          </a:lstStyle>
          <a:p>
            <a:pPr>
              <a:defRPr/>
            </a:pPr>
            <a:r>
              <a:rPr lang="en-US"/>
              <a:t>March 1, 2012</a:t>
            </a:r>
          </a:p>
        </p:txBody>
      </p:sp>
      <p:sp>
        <p:nvSpPr>
          <p:cNvPr id="5" name="Rectangle 18"/>
          <p:cNvSpPr>
            <a:spLocks noGrp="1" noChangeArrowheads="1"/>
          </p:cNvSpPr>
          <p:nvPr>
            <p:ph type="ftr" sz="quarter" idx="11"/>
          </p:nvPr>
        </p:nvSpPr>
        <p:spPr>
          <a:xfrm>
            <a:off x="3124200" y="6324600"/>
            <a:ext cx="2895600" cy="457200"/>
          </a:xfrm>
        </p:spPr>
        <p:txBody>
          <a:bodyPr/>
          <a:lstStyle>
            <a:lvl1pPr>
              <a:defRPr smtClean="0"/>
            </a:lvl1pPr>
          </a:lstStyle>
          <a:p>
            <a:pPr>
              <a:defRPr/>
            </a:pPr>
            <a:r>
              <a:rPr lang="en-US"/>
              <a:t>Confidential                                        Degang Chen</a:t>
            </a:r>
          </a:p>
        </p:txBody>
      </p:sp>
      <p:sp>
        <p:nvSpPr>
          <p:cNvPr id="6" name="Rectangle 19"/>
          <p:cNvSpPr>
            <a:spLocks noGrp="1" noChangeArrowheads="1"/>
          </p:cNvSpPr>
          <p:nvPr>
            <p:ph type="sldNum" sz="quarter" idx="12"/>
          </p:nvPr>
        </p:nvSpPr>
        <p:spPr>
          <a:xfrm>
            <a:off x="6858000" y="6324600"/>
            <a:ext cx="1905000" cy="457200"/>
          </a:xfrm>
        </p:spPr>
        <p:txBody>
          <a:bodyPr/>
          <a:lstStyle>
            <a:lvl1pPr>
              <a:defRPr/>
            </a:lvl1pPr>
          </a:lstStyle>
          <a:p>
            <a:fld id="{52F70A3A-8A60-4A82-AC6D-471C8202E60B}" type="slidenum">
              <a:rPr lang="en-US" altLang="en-US"/>
              <a:pPr/>
              <a:t>‹#›</a:t>
            </a:fld>
            <a:endParaRPr lang="en-US" altLang="en-US"/>
          </a:p>
        </p:txBody>
      </p:sp>
    </p:spTree>
    <p:extLst>
      <p:ext uri="{BB962C8B-B14F-4D97-AF65-F5344CB8AC3E}">
        <p14:creationId xmlns:p14="http://schemas.microsoft.com/office/powerpoint/2010/main" val="1611522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7B1721A1-D583-4952-9A7E-42452619324B}" type="slidenum">
              <a:rPr lang="en-US" altLang="en-US"/>
              <a:pPr/>
              <a:t>‹#›</a:t>
            </a:fld>
            <a:endParaRPr lang="en-US" altLang="en-US"/>
          </a:p>
        </p:txBody>
      </p:sp>
    </p:spTree>
    <p:extLst>
      <p:ext uri="{BB962C8B-B14F-4D97-AF65-F5344CB8AC3E}">
        <p14:creationId xmlns:p14="http://schemas.microsoft.com/office/powerpoint/2010/main" val="3194408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483E3FF7-1AA7-4183-AB3C-02F10EEB0A27}" type="slidenum">
              <a:rPr lang="en-US" altLang="en-US"/>
              <a:pPr/>
              <a:t>‹#›</a:t>
            </a:fld>
            <a:endParaRPr lang="en-US" altLang="en-US"/>
          </a:p>
        </p:txBody>
      </p:sp>
    </p:spTree>
    <p:extLst>
      <p:ext uri="{BB962C8B-B14F-4D97-AF65-F5344CB8AC3E}">
        <p14:creationId xmlns:p14="http://schemas.microsoft.com/office/powerpoint/2010/main" val="4191782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838200" y="17526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26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E42CA05A-67E8-48E3-BC98-9D7161944A15}" type="slidenum">
              <a:rPr lang="en-US" altLang="en-US"/>
              <a:pPr/>
              <a:t>‹#›</a:t>
            </a:fld>
            <a:endParaRPr lang="en-US" altLang="en-US"/>
          </a:p>
        </p:txBody>
      </p:sp>
    </p:spTree>
    <p:extLst>
      <p:ext uri="{BB962C8B-B14F-4D97-AF65-F5344CB8AC3E}">
        <p14:creationId xmlns:p14="http://schemas.microsoft.com/office/powerpoint/2010/main" val="287217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9" name="Rectangle 19"/>
          <p:cNvSpPr>
            <a:spLocks noGrp="1" noChangeArrowheads="1"/>
          </p:cNvSpPr>
          <p:nvPr>
            <p:ph type="sldNum" sz="quarter" idx="12"/>
          </p:nvPr>
        </p:nvSpPr>
        <p:spPr>
          <a:ln/>
        </p:spPr>
        <p:txBody>
          <a:bodyPr/>
          <a:lstStyle>
            <a:lvl1pPr>
              <a:defRPr/>
            </a:lvl1pPr>
          </a:lstStyle>
          <a:p>
            <a:fld id="{673AA34D-C6A0-46D3-B85A-A5B5A68DB2A7}" type="slidenum">
              <a:rPr lang="en-US" altLang="en-US"/>
              <a:pPr/>
              <a:t>‹#›</a:t>
            </a:fld>
            <a:endParaRPr lang="en-US" altLang="en-US"/>
          </a:p>
        </p:txBody>
      </p:sp>
    </p:spTree>
    <p:extLst>
      <p:ext uri="{BB962C8B-B14F-4D97-AF65-F5344CB8AC3E}">
        <p14:creationId xmlns:p14="http://schemas.microsoft.com/office/powerpoint/2010/main" val="25066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5F2A7855-DFE1-458A-91E8-498D67F82997}" type="slidenum">
              <a:rPr lang="en-US" altLang="en-US"/>
              <a:pPr/>
              <a:t>‹#›</a:t>
            </a:fld>
            <a:endParaRPr lang="en-US" altLang="en-US"/>
          </a:p>
        </p:txBody>
      </p:sp>
    </p:spTree>
    <p:extLst>
      <p:ext uri="{BB962C8B-B14F-4D97-AF65-F5344CB8AC3E}">
        <p14:creationId xmlns:p14="http://schemas.microsoft.com/office/powerpoint/2010/main" val="3182884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5" name="Rectangle 19"/>
          <p:cNvSpPr>
            <a:spLocks noGrp="1" noChangeArrowheads="1"/>
          </p:cNvSpPr>
          <p:nvPr>
            <p:ph type="sldNum" sz="quarter" idx="12"/>
          </p:nvPr>
        </p:nvSpPr>
        <p:spPr>
          <a:ln/>
        </p:spPr>
        <p:txBody>
          <a:bodyPr/>
          <a:lstStyle>
            <a:lvl1pPr>
              <a:defRPr/>
            </a:lvl1pPr>
          </a:lstStyle>
          <a:p>
            <a:fld id="{460153C8-7A13-4B00-BD7A-F9FCD7B020DC}" type="slidenum">
              <a:rPr lang="en-US" altLang="en-US"/>
              <a:pPr/>
              <a:t>‹#›</a:t>
            </a:fld>
            <a:endParaRPr lang="en-US" altLang="en-US"/>
          </a:p>
        </p:txBody>
      </p:sp>
    </p:spTree>
    <p:extLst>
      <p:ext uri="{BB962C8B-B14F-4D97-AF65-F5344CB8AC3E}">
        <p14:creationId xmlns:p14="http://schemas.microsoft.com/office/powerpoint/2010/main" val="2425667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4" name="Rectangle 19"/>
          <p:cNvSpPr>
            <a:spLocks noGrp="1" noChangeArrowheads="1"/>
          </p:cNvSpPr>
          <p:nvPr>
            <p:ph type="sldNum" sz="quarter" idx="12"/>
          </p:nvPr>
        </p:nvSpPr>
        <p:spPr>
          <a:ln/>
        </p:spPr>
        <p:txBody>
          <a:bodyPr/>
          <a:lstStyle>
            <a:lvl1pPr>
              <a:defRPr/>
            </a:lvl1pPr>
          </a:lstStyle>
          <a:p>
            <a:fld id="{213E6416-FF3A-4F1D-A8E8-EA9186AAB22E}" type="slidenum">
              <a:rPr lang="en-US" altLang="en-US"/>
              <a:pPr/>
              <a:t>‹#›</a:t>
            </a:fld>
            <a:endParaRPr lang="en-US" altLang="en-US"/>
          </a:p>
        </p:txBody>
      </p:sp>
    </p:spTree>
    <p:extLst>
      <p:ext uri="{BB962C8B-B14F-4D97-AF65-F5344CB8AC3E}">
        <p14:creationId xmlns:p14="http://schemas.microsoft.com/office/powerpoint/2010/main" val="373175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FE240CF6-6AC8-40AE-8532-18DCB3C14523}" type="slidenum">
              <a:rPr lang="en-US" altLang="en-US"/>
              <a:pPr/>
              <a:t>‹#›</a:t>
            </a:fld>
            <a:endParaRPr lang="en-US" altLang="en-US"/>
          </a:p>
        </p:txBody>
      </p:sp>
    </p:spTree>
    <p:extLst>
      <p:ext uri="{BB962C8B-B14F-4D97-AF65-F5344CB8AC3E}">
        <p14:creationId xmlns:p14="http://schemas.microsoft.com/office/powerpoint/2010/main" val="3197280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6FA408A2-002F-429B-912F-C18FE1AAC938}" type="slidenum">
              <a:rPr lang="en-US" altLang="en-US"/>
              <a:pPr/>
              <a:t>‹#›</a:t>
            </a:fld>
            <a:endParaRPr lang="en-US" altLang="en-US"/>
          </a:p>
        </p:txBody>
      </p:sp>
    </p:spTree>
    <p:extLst>
      <p:ext uri="{BB962C8B-B14F-4D97-AF65-F5344CB8AC3E}">
        <p14:creationId xmlns:p14="http://schemas.microsoft.com/office/powerpoint/2010/main" val="3601985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DDC5DB05-BC30-4EB6-9B89-122A38FA85B4}" type="slidenum">
              <a:rPr lang="en-US" altLang="en-US"/>
              <a:pPr/>
              <a:t>‹#›</a:t>
            </a:fld>
            <a:endParaRPr lang="en-US" altLang="en-US"/>
          </a:p>
        </p:txBody>
      </p:sp>
    </p:spTree>
    <p:extLst>
      <p:ext uri="{BB962C8B-B14F-4D97-AF65-F5344CB8AC3E}">
        <p14:creationId xmlns:p14="http://schemas.microsoft.com/office/powerpoint/2010/main" val="3179557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6" name="Rectangle 19"/>
          <p:cNvSpPr>
            <a:spLocks noGrp="1" noChangeArrowheads="1"/>
          </p:cNvSpPr>
          <p:nvPr>
            <p:ph type="sldNum" sz="quarter" idx="12"/>
          </p:nvPr>
        </p:nvSpPr>
        <p:spPr>
          <a:ln/>
        </p:spPr>
        <p:txBody>
          <a:bodyPr/>
          <a:lstStyle>
            <a:lvl1pPr>
              <a:defRPr/>
            </a:lvl1pPr>
          </a:lstStyle>
          <a:p>
            <a:fld id="{9829DC06-2284-4DF4-91F6-AD7AF4BEB2A9}" type="slidenum">
              <a:rPr lang="en-US" altLang="en-US"/>
              <a:pPr/>
              <a:t>‹#›</a:t>
            </a:fld>
            <a:endParaRPr lang="en-US" altLang="en-US"/>
          </a:p>
        </p:txBody>
      </p:sp>
    </p:spTree>
    <p:extLst>
      <p:ext uri="{BB962C8B-B14F-4D97-AF65-F5344CB8AC3E}">
        <p14:creationId xmlns:p14="http://schemas.microsoft.com/office/powerpoint/2010/main" val="1062082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24600"/>
            <a:ext cx="2133600" cy="396875"/>
          </a:xfrm>
        </p:spPr>
        <p:txBody>
          <a:bodyPr/>
          <a:lstStyle>
            <a:lvl1pPr>
              <a:defRPr smtClean="0"/>
            </a:lvl1pPr>
          </a:lstStyle>
          <a:p>
            <a:pPr>
              <a:defRPr/>
            </a:pPr>
            <a:r>
              <a:rPr lang="en-US"/>
              <a:t>March 1, 2012</a:t>
            </a:r>
          </a:p>
        </p:txBody>
      </p:sp>
      <p:sp>
        <p:nvSpPr>
          <p:cNvPr id="4" name="Footer Placeholder 3"/>
          <p:cNvSpPr>
            <a:spLocks noGrp="1"/>
          </p:cNvSpPr>
          <p:nvPr>
            <p:ph type="ftr" sz="quarter" idx="11"/>
          </p:nvPr>
        </p:nvSpPr>
        <p:spPr>
          <a:xfrm>
            <a:off x="3124200" y="6324600"/>
            <a:ext cx="2895600" cy="396875"/>
          </a:xfrm>
        </p:spPr>
        <p:txBody>
          <a:bodyPr/>
          <a:lstStyle>
            <a:lvl1pPr>
              <a:defRPr smtClean="0"/>
            </a:lvl1pPr>
          </a:lstStyle>
          <a:p>
            <a:pPr>
              <a:defRPr/>
            </a:pPr>
            <a:r>
              <a:rPr lang="en-US"/>
              <a:t>Confidential                                        Degang Chen</a:t>
            </a:r>
          </a:p>
        </p:txBody>
      </p:sp>
      <p:sp>
        <p:nvSpPr>
          <p:cNvPr id="5" name="Slide Number Placeholder 4"/>
          <p:cNvSpPr>
            <a:spLocks noGrp="1"/>
          </p:cNvSpPr>
          <p:nvPr>
            <p:ph type="sldNum" sz="quarter" idx="12"/>
          </p:nvPr>
        </p:nvSpPr>
        <p:spPr>
          <a:xfrm>
            <a:off x="6553200" y="6324600"/>
            <a:ext cx="2133600" cy="396875"/>
          </a:xfrm>
        </p:spPr>
        <p:txBody>
          <a:bodyPr/>
          <a:lstStyle>
            <a:lvl1pPr>
              <a:defRPr/>
            </a:lvl1pPr>
          </a:lstStyle>
          <a:p>
            <a:fld id="{DBAC61DD-A87B-4549-9232-E66106001FA5}" type="slidenum">
              <a:rPr lang="en-US" altLang="en-US"/>
              <a:pPr/>
              <a:t>‹#›</a:t>
            </a:fld>
            <a:endParaRPr lang="en-US" altLang="en-US"/>
          </a:p>
        </p:txBody>
      </p:sp>
    </p:spTree>
    <p:extLst>
      <p:ext uri="{BB962C8B-B14F-4D97-AF65-F5344CB8AC3E}">
        <p14:creationId xmlns:p14="http://schemas.microsoft.com/office/powerpoint/2010/main" val="774247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6413A4E3-8479-4400-90B6-D19D73951E87}" type="slidenum">
              <a:rPr lang="en-US" altLang="en-US"/>
              <a:pPr/>
              <a:t>‹#›</a:t>
            </a:fld>
            <a:endParaRPr lang="en-US" altLang="en-US"/>
          </a:p>
        </p:txBody>
      </p:sp>
    </p:spTree>
    <p:extLst>
      <p:ext uri="{BB962C8B-B14F-4D97-AF65-F5344CB8AC3E}">
        <p14:creationId xmlns:p14="http://schemas.microsoft.com/office/powerpoint/2010/main" val="1954456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B0AC4D03-3E18-46D6-930E-D8D620BD2E68}" type="slidenum">
              <a:rPr lang="en-US" altLang="en-US"/>
              <a:pPr/>
              <a:t>‹#›</a:t>
            </a:fld>
            <a:endParaRPr lang="en-US" altLang="en-US"/>
          </a:p>
        </p:txBody>
      </p:sp>
    </p:spTree>
    <p:extLst>
      <p:ext uri="{BB962C8B-B14F-4D97-AF65-F5344CB8AC3E}">
        <p14:creationId xmlns:p14="http://schemas.microsoft.com/office/powerpoint/2010/main" val="2153501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714721B8-D572-4AB9-BF15-3F8C4E14EB82}" type="slidenum">
              <a:rPr lang="en-US" altLang="en-US"/>
              <a:pPr/>
              <a:t>‹#›</a:t>
            </a:fld>
            <a:endParaRPr lang="en-US" altLang="en-US"/>
          </a:p>
        </p:txBody>
      </p:sp>
    </p:spTree>
    <p:extLst>
      <p:ext uri="{BB962C8B-B14F-4D97-AF65-F5344CB8AC3E}">
        <p14:creationId xmlns:p14="http://schemas.microsoft.com/office/powerpoint/2010/main" val="36321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sz="half" idx="1"/>
          </p:nvPr>
        </p:nvSpPr>
        <p:spPr>
          <a:xfrm>
            <a:off x="838200" y="17526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26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633F424E-2355-4948-B1D8-07C7A8444373}" type="slidenum">
              <a:rPr lang="en-US" altLang="en-US"/>
              <a:pPr/>
              <a:t>‹#›</a:t>
            </a:fld>
            <a:endParaRPr lang="en-US" altLang="en-US"/>
          </a:p>
        </p:txBody>
      </p:sp>
    </p:spTree>
    <p:extLst>
      <p:ext uri="{BB962C8B-B14F-4D97-AF65-F5344CB8AC3E}">
        <p14:creationId xmlns:p14="http://schemas.microsoft.com/office/powerpoint/2010/main" val="47253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C43F6F68-BB0B-4B7A-853C-4465A1888D7B}" type="slidenum">
              <a:rPr lang="en-US" altLang="en-US"/>
              <a:pPr/>
              <a:t>‹#›</a:t>
            </a:fld>
            <a:endParaRPr lang="en-US" altLang="en-US"/>
          </a:p>
        </p:txBody>
      </p:sp>
    </p:spTree>
    <p:extLst>
      <p:ext uri="{BB962C8B-B14F-4D97-AF65-F5344CB8AC3E}">
        <p14:creationId xmlns:p14="http://schemas.microsoft.com/office/powerpoint/2010/main" val="3580615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8"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9"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D53DB55A-5A5C-4CDB-8C0C-47D7347FC26C}" type="slidenum">
              <a:rPr lang="en-US" altLang="en-US"/>
              <a:pPr/>
              <a:t>‹#›</a:t>
            </a:fld>
            <a:endParaRPr lang="en-US" altLang="en-US"/>
          </a:p>
        </p:txBody>
      </p:sp>
    </p:spTree>
    <p:extLst>
      <p:ext uri="{BB962C8B-B14F-4D97-AF65-F5344CB8AC3E}">
        <p14:creationId xmlns:p14="http://schemas.microsoft.com/office/powerpoint/2010/main" val="267232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4" name="Footer Placeholder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5" name="Slide Number Placeholder 4"/>
          <p:cNvSpPr>
            <a:spLocks noGrp="1" noChangeArrowheads="1"/>
          </p:cNvSpPr>
          <p:nvPr>
            <p:ph type="sldNum" sz="quarter" idx="12"/>
          </p:nvPr>
        </p:nvSpPr>
        <p:spPr/>
        <p:txBody>
          <a:bodyPr/>
          <a:lstStyle>
            <a:lvl1pPr>
              <a:defRPr>
                <a:latin typeface="Times New Roman" panose="02020603050405020304" pitchFamily="18" charset="0"/>
              </a:defRPr>
            </a:lvl1pPr>
          </a:lstStyle>
          <a:p>
            <a:fld id="{CF53217C-5248-4FF2-A8A5-16B2D5CFC1C2}" type="slidenum">
              <a:rPr lang="en-US" altLang="en-US"/>
              <a:pPr/>
              <a:t>‹#›</a:t>
            </a:fld>
            <a:endParaRPr lang="en-US" altLang="en-US"/>
          </a:p>
        </p:txBody>
      </p:sp>
    </p:spTree>
    <p:extLst>
      <p:ext uri="{BB962C8B-B14F-4D97-AF65-F5344CB8AC3E}">
        <p14:creationId xmlns:p14="http://schemas.microsoft.com/office/powerpoint/2010/main" val="3816311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3"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4"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E2CA24E0-0497-46F1-8860-14D90202E8DC}" type="slidenum">
              <a:rPr lang="en-US" altLang="en-US"/>
              <a:pPr/>
              <a:t>‹#›</a:t>
            </a:fld>
            <a:endParaRPr lang="en-US" altLang="en-US"/>
          </a:p>
        </p:txBody>
      </p:sp>
    </p:spTree>
    <p:extLst>
      <p:ext uri="{BB962C8B-B14F-4D97-AF65-F5344CB8AC3E}">
        <p14:creationId xmlns:p14="http://schemas.microsoft.com/office/powerpoint/2010/main" val="79676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8AA5AFDE-CEB3-4703-9C90-B28A638EFECF}" type="slidenum">
              <a:rPr lang="en-US" altLang="en-US"/>
              <a:pPr/>
              <a:t>‹#›</a:t>
            </a:fld>
            <a:endParaRPr lang="en-US" altLang="en-US"/>
          </a:p>
        </p:txBody>
      </p:sp>
    </p:spTree>
    <p:extLst>
      <p:ext uri="{BB962C8B-B14F-4D97-AF65-F5344CB8AC3E}">
        <p14:creationId xmlns:p14="http://schemas.microsoft.com/office/powerpoint/2010/main" val="1900383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6"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7"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E894D00D-769B-472B-AEB1-365803E3E955}" type="slidenum">
              <a:rPr lang="en-US" altLang="en-US"/>
              <a:pPr/>
              <a:t>‹#›</a:t>
            </a:fld>
            <a:endParaRPr lang="en-US" altLang="en-US"/>
          </a:p>
        </p:txBody>
      </p:sp>
    </p:spTree>
    <p:extLst>
      <p:ext uri="{BB962C8B-B14F-4D97-AF65-F5344CB8AC3E}">
        <p14:creationId xmlns:p14="http://schemas.microsoft.com/office/powerpoint/2010/main" val="1332630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1074D5C5-A490-4E73-9892-189F59EC8328}" type="slidenum">
              <a:rPr lang="en-US" altLang="en-US"/>
              <a:pPr/>
              <a:t>‹#›</a:t>
            </a:fld>
            <a:endParaRPr lang="en-US" altLang="en-US"/>
          </a:p>
        </p:txBody>
      </p:sp>
    </p:spTree>
    <p:extLst>
      <p:ext uri="{BB962C8B-B14F-4D97-AF65-F5344CB8AC3E}">
        <p14:creationId xmlns:p14="http://schemas.microsoft.com/office/powerpoint/2010/main" val="746776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19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smtClean="0">
                <a:latin typeface="Times New Roman" pitchFamily="18" charset="0"/>
                <a:cs typeface="Arial" charset="0"/>
              </a:defRPr>
            </a:lvl1pPr>
          </a:lstStyle>
          <a:p>
            <a:pPr>
              <a:defRPr/>
            </a:pPr>
            <a:r>
              <a:rPr lang="en-US"/>
              <a:t>March 1, 2012</a:t>
            </a:r>
            <a:endParaRPr lang="en-US" dirty="0"/>
          </a:p>
        </p:txBody>
      </p:sp>
      <p:sp>
        <p:nvSpPr>
          <p:cNvPr id="5" name="Rectangle 3"/>
          <p:cNvSpPr>
            <a:spLocks noGrp="1" noChangeArrowheads="1"/>
          </p:cNvSpPr>
          <p:nvPr>
            <p:ph type="ftr" sz="quarter" idx="11"/>
          </p:nvPr>
        </p:nvSpPr>
        <p:spPr/>
        <p:txBody>
          <a:bodyPr/>
          <a:lstStyle>
            <a:lvl1pPr>
              <a:defRPr smtClean="0">
                <a:latin typeface="Times New Roman" pitchFamily="18" charset="0"/>
                <a:cs typeface="Arial" charset="0"/>
              </a:defRPr>
            </a:lvl1pPr>
          </a:lstStyle>
          <a:p>
            <a:pPr>
              <a:defRPr/>
            </a:pPr>
            <a:r>
              <a:rPr lang="en-US"/>
              <a:t>Confidential                                        Degang Chen</a:t>
            </a:r>
            <a:endParaRPr lang="en-US" dirty="0"/>
          </a:p>
        </p:txBody>
      </p:sp>
      <p:sp>
        <p:nvSpPr>
          <p:cNvPr id="6" name="Rectangle 4"/>
          <p:cNvSpPr>
            <a:spLocks noGrp="1" noChangeArrowheads="1"/>
          </p:cNvSpPr>
          <p:nvPr>
            <p:ph type="sldNum" sz="quarter" idx="12"/>
          </p:nvPr>
        </p:nvSpPr>
        <p:spPr/>
        <p:txBody>
          <a:bodyPr/>
          <a:lstStyle>
            <a:lvl1pPr>
              <a:defRPr>
                <a:latin typeface="Times New Roman" panose="02020603050405020304" pitchFamily="18" charset="0"/>
              </a:defRPr>
            </a:lvl1pPr>
          </a:lstStyle>
          <a:p>
            <a:fld id="{1D4A592E-7AA7-409D-8D7A-163D02190BF9}" type="slidenum">
              <a:rPr lang="en-US" altLang="en-US"/>
              <a:pPr/>
              <a:t>‹#›</a:t>
            </a:fld>
            <a:endParaRPr lang="en-US" altLang="en-US"/>
          </a:p>
        </p:txBody>
      </p:sp>
    </p:spTree>
    <p:extLst>
      <p:ext uri="{BB962C8B-B14F-4D97-AF65-F5344CB8AC3E}">
        <p14:creationId xmlns:p14="http://schemas.microsoft.com/office/powerpoint/2010/main" val="1950226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24600"/>
            <a:ext cx="2133600" cy="396875"/>
          </a:xfrm>
        </p:spPr>
        <p:txBody>
          <a:bodyPr/>
          <a:lstStyle>
            <a:lvl1pPr>
              <a:defRPr smtClean="0">
                <a:solidFill>
                  <a:schemeClr val="tx1"/>
                </a:solidFill>
                <a:latin typeface="Times New Roman" pitchFamily="18" charset="0"/>
                <a:cs typeface="Arial" charset="0"/>
              </a:defRPr>
            </a:lvl1pPr>
          </a:lstStyle>
          <a:p>
            <a:pPr>
              <a:defRPr/>
            </a:pPr>
            <a:r>
              <a:rPr lang="en-US"/>
              <a:t>March 1, 2012</a:t>
            </a:r>
          </a:p>
        </p:txBody>
      </p:sp>
      <p:sp>
        <p:nvSpPr>
          <p:cNvPr id="4" name="Footer Placeholder 3"/>
          <p:cNvSpPr>
            <a:spLocks noGrp="1"/>
          </p:cNvSpPr>
          <p:nvPr>
            <p:ph type="ftr" sz="quarter" idx="11"/>
          </p:nvPr>
        </p:nvSpPr>
        <p:spPr>
          <a:xfrm>
            <a:off x="3124200" y="6324600"/>
            <a:ext cx="2895600" cy="396875"/>
          </a:xfrm>
        </p:spPr>
        <p:txBody>
          <a:bodyPr/>
          <a:lstStyle>
            <a:lvl1pPr>
              <a:defRPr smtClean="0">
                <a:solidFill>
                  <a:schemeClr val="tx1"/>
                </a:solidFill>
                <a:latin typeface="Times New Roman" pitchFamily="18" charset="0"/>
                <a:cs typeface="Arial" charset="0"/>
              </a:defRPr>
            </a:lvl1pPr>
          </a:lstStyle>
          <a:p>
            <a:pPr>
              <a:defRPr/>
            </a:pPr>
            <a:r>
              <a:rPr lang="en-US"/>
              <a:t>Confidential                                        Degang Chen</a:t>
            </a:r>
          </a:p>
        </p:txBody>
      </p:sp>
      <p:sp>
        <p:nvSpPr>
          <p:cNvPr id="5" name="Slide Number Placeholder 4"/>
          <p:cNvSpPr>
            <a:spLocks noGrp="1"/>
          </p:cNvSpPr>
          <p:nvPr>
            <p:ph type="sldNum" sz="quarter" idx="12"/>
          </p:nvPr>
        </p:nvSpPr>
        <p:spPr>
          <a:xfrm>
            <a:off x="6553200" y="6324600"/>
            <a:ext cx="2133600" cy="396875"/>
          </a:xfrm>
        </p:spPr>
        <p:txBody>
          <a:bodyPr/>
          <a:lstStyle>
            <a:lvl1pPr>
              <a:defRPr>
                <a:solidFill>
                  <a:schemeClr val="tx1"/>
                </a:solidFill>
                <a:latin typeface="Times New Roman" panose="02020603050405020304" pitchFamily="18" charset="0"/>
              </a:defRPr>
            </a:lvl1pPr>
          </a:lstStyle>
          <a:p>
            <a:fld id="{9B24D8D1-29FE-4B74-89EC-22A1E56731AB}" type="slidenum">
              <a:rPr lang="en-US" altLang="en-US"/>
              <a:pPr/>
              <a:t>‹#›</a:t>
            </a:fld>
            <a:endParaRPr lang="en-US" altLang="en-US"/>
          </a:p>
        </p:txBody>
      </p:sp>
    </p:spTree>
    <p:extLst>
      <p:ext uri="{BB962C8B-B14F-4D97-AF65-F5344CB8AC3E}">
        <p14:creationId xmlns:p14="http://schemas.microsoft.com/office/powerpoint/2010/main" val="3935619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020762"/>
          </a:xfrm>
        </p:spPr>
        <p:txBody>
          <a:bodyPr/>
          <a:lstStyle/>
          <a:p>
            <a:r>
              <a:rPr lang="en-US"/>
              <a:t>Click to edit Master title style</a:t>
            </a:r>
          </a:p>
        </p:txBody>
      </p:sp>
      <p:sp>
        <p:nvSpPr>
          <p:cNvPr id="3" name="Content Placeholder 2"/>
          <p:cNvSpPr>
            <a:spLocks noGrp="1"/>
          </p:cNvSpPr>
          <p:nvPr>
            <p:ph sz="quarter" idx="1"/>
          </p:nvPr>
        </p:nvSpPr>
        <p:spPr>
          <a:xfrm>
            <a:off x="457200" y="1447800"/>
            <a:ext cx="4038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886200"/>
            <a:ext cx="4038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86200"/>
            <a:ext cx="4038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24600"/>
            <a:ext cx="2133600" cy="396875"/>
          </a:xfrm>
        </p:spPr>
        <p:txBody>
          <a:bodyPr/>
          <a:lstStyle>
            <a:lvl1pPr>
              <a:defRPr smtClean="0">
                <a:solidFill>
                  <a:schemeClr val="tx1"/>
                </a:solidFill>
                <a:latin typeface="Times New Roman" pitchFamily="18" charset="0"/>
                <a:cs typeface="Arial" charset="0"/>
              </a:defRPr>
            </a:lvl1pPr>
          </a:lstStyle>
          <a:p>
            <a:pPr>
              <a:defRPr/>
            </a:pPr>
            <a:r>
              <a:rPr lang="en-US"/>
              <a:t>March 1, 2012</a:t>
            </a:r>
          </a:p>
        </p:txBody>
      </p:sp>
      <p:sp>
        <p:nvSpPr>
          <p:cNvPr id="8" name="Footer Placeholder 7"/>
          <p:cNvSpPr>
            <a:spLocks noGrp="1"/>
          </p:cNvSpPr>
          <p:nvPr>
            <p:ph type="ftr" sz="quarter" idx="11"/>
          </p:nvPr>
        </p:nvSpPr>
        <p:spPr>
          <a:xfrm>
            <a:off x="3124200" y="6324600"/>
            <a:ext cx="2895600" cy="396875"/>
          </a:xfrm>
        </p:spPr>
        <p:txBody>
          <a:bodyPr/>
          <a:lstStyle>
            <a:lvl1pPr>
              <a:defRPr smtClean="0">
                <a:solidFill>
                  <a:schemeClr val="tx1"/>
                </a:solidFill>
                <a:latin typeface="Times New Roman" pitchFamily="18" charset="0"/>
                <a:cs typeface="Arial" charset="0"/>
              </a:defRPr>
            </a:lvl1pPr>
          </a:lstStyle>
          <a:p>
            <a:pPr>
              <a:defRPr/>
            </a:pPr>
            <a:r>
              <a:rPr lang="en-US"/>
              <a:t>Confidential                                        Degang Chen</a:t>
            </a:r>
          </a:p>
        </p:txBody>
      </p:sp>
      <p:sp>
        <p:nvSpPr>
          <p:cNvPr id="9" name="Slide Number Placeholder 8"/>
          <p:cNvSpPr>
            <a:spLocks noGrp="1"/>
          </p:cNvSpPr>
          <p:nvPr>
            <p:ph type="sldNum" sz="quarter" idx="12"/>
          </p:nvPr>
        </p:nvSpPr>
        <p:spPr>
          <a:xfrm>
            <a:off x="6553200" y="6324600"/>
            <a:ext cx="2133600" cy="396875"/>
          </a:xfrm>
        </p:spPr>
        <p:txBody>
          <a:bodyPr/>
          <a:lstStyle>
            <a:lvl1pPr>
              <a:defRPr>
                <a:solidFill>
                  <a:schemeClr val="tx1"/>
                </a:solidFill>
                <a:latin typeface="Times New Roman" panose="02020603050405020304" pitchFamily="18" charset="0"/>
              </a:defRPr>
            </a:lvl1pPr>
          </a:lstStyle>
          <a:p>
            <a:fld id="{F9A19753-3792-49C6-BF2A-3D98D8F984AA}" type="slidenum">
              <a:rPr lang="en-US" altLang="en-US"/>
              <a:pPr/>
              <a:t>‹#›</a:t>
            </a:fld>
            <a:endParaRPr lang="en-US" altLang="en-US"/>
          </a:p>
        </p:txBody>
      </p:sp>
    </p:spTree>
    <p:extLst>
      <p:ext uri="{BB962C8B-B14F-4D97-AF65-F5344CB8AC3E}">
        <p14:creationId xmlns:p14="http://schemas.microsoft.com/office/powerpoint/2010/main" val="134178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9" name="Rectangle 19"/>
          <p:cNvSpPr>
            <a:spLocks noGrp="1" noChangeArrowheads="1"/>
          </p:cNvSpPr>
          <p:nvPr>
            <p:ph type="sldNum" sz="quarter" idx="12"/>
          </p:nvPr>
        </p:nvSpPr>
        <p:spPr>
          <a:ln/>
        </p:spPr>
        <p:txBody>
          <a:bodyPr/>
          <a:lstStyle>
            <a:lvl1pPr>
              <a:defRPr/>
            </a:lvl1pPr>
          </a:lstStyle>
          <a:p>
            <a:fld id="{50BA43C9-72C0-4126-99AD-E8218F9F3DBE}" type="slidenum">
              <a:rPr lang="en-US" altLang="en-US"/>
              <a:pPr/>
              <a:t>‹#›</a:t>
            </a:fld>
            <a:endParaRPr lang="en-US" altLang="en-US"/>
          </a:p>
        </p:txBody>
      </p:sp>
    </p:spTree>
    <p:extLst>
      <p:ext uri="{BB962C8B-B14F-4D97-AF65-F5344CB8AC3E}">
        <p14:creationId xmlns:p14="http://schemas.microsoft.com/office/powerpoint/2010/main" val="14139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5" name="Rectangle 19"/>
          <p:cNvSpPr>
            <a:spLocks noGrp="1" noChangeArrowheads="1"/>
          </p:cNvSpPr>
          <p:nvPr>
            <p:ph type="sldNum" sz="quarter" idx="12"/>
          </p:nvPr>
        </p:nvSpPr>
        <p:spPr>
          <a:ln/>
        </p:spPr>
        <p:txBody>
          <a:bodyPr/>
          <a:lstStyle>
            <a:lvl1pPr>
              <a:defRPr/>
            </a:lvl1pPr>
          </a:lstStyle>
          <a:p>
            <a:fld id="{AC887C63-3846-4965-81B5-783C1EB5C58D}" type="slidenum">
              <a:rPr lang="en-US" altLang="en-US"/>
              <a:pPr/>
              <a:t>‹#›</a:t>
            </a:fld>
            <a:endParaRPr lang="en-US" altLang="en-US"/>
          </a:p>
        </p:txBody>
      </p:sp>
    </p:spTree>
    <p:extLst>
      <p:ext uri="{BB962C8B-B14F-4D97-AF65-F5344CB8AC3E}">
        <p14:creationId xmlns:p14="http://schemas.microsoft.com/office/powerpoint/2010/main" val="54466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4" name="Rectangle 19"/>
          <p:cNvSpPr>
            <a:spLocks noGrp="1" noChangeArrowheads="1"/>
          </p:cNvSpPr>
          <p:nvPr>
            <p:ph type="sldNum" sz="quarter" idx="12"/>
          </p:nvPr>
        </p:nvSpPr>
        <p:spPr>
          <a:ln/>
        </p:spPr>
        <p:txBody>
          <a:bodyPr/>
          <a:lstStyle>
            <a:lvl1pPr>
              <a:defRPr/>
            </a:lvl1pPr>
          </a:lstStyle>
          <a:p>
            <a:fld id="{866ABC78-C1B4-4FE6-A8FF-F0DD81464274}" type="slidenum">
              <a:rPr lang="en-US" altLang="en-US"/>
              <a:pPr/>
              <a:t>‹#›</a:t>
            </a:fld>
            <a:endParaRPr lang="en-US" altLang="en-US"/>
          </a:p>
        </p:txBody>
      </p:sp>
    </p:spTree>
    <p:extLst>
      <p:ext uri="{BB962C8B-B14F-4D97-AF65-F5344CB8AC3E}">
        <p14:creationId xmlns:p14="http://schemas.microsoft.com/office/powerpoint/2010/main" val="190602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391A9D38-B7E8-4D45-903D-8D45DF373272}" type="slidenum">
              <a:rPr lang="en-US" altLang="en-US"/>
              <a:pPr/>
              <a:t>‹#›</a:t>
            </a:fld>
            <a:endParaRPr lang="en-US" altLang="en-US"/>
          </a:p>
        </p:txBody>
      </p:sp>
    </p:spTree>
    <p:extLst>
      <p:ext uri="{BB962C8B-B14F-4D97-AF65-F5344CB8AC3E}">
        <p14:creationId xmlns:p14="http://schemas.microsoft.com/office/powerpoint/2010/main" val="132104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March 1, 2012</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Confidential                                        Degang Chen</a:t>
            </a:r>
          </a:p>
        </p:txBody>
      </p:sp>
      <p:sp>
        <p:nvSpPr>
          <p:cNvPr id="7" name="Rectangle 19"/>
          <p:cNvSpPr>
            <a:spLocks noGrp="1" noChangeArrowheads="1"/>
          </p:cNvSpPr>
          <p:nvPr>
            <p:ph type="sldNum" sz="quarter" idx="12"/>
          </p:nvPr>
        </p:nvSpPr>
        <p:spPr>
          <a:ln/>
        </p:spPr>
        <p:txBody>
          <a:bodyPr/>
          <a:lstStyle>
            <a:lvl1pPr>
              <a:defRPr/>
            </a:lvl1pPr>
          </a:lstStyle>
          <a:p>
            <a:fld id="{7A5B46F3-70FC-4E32-AF36-10722EC59C87}" type="slidenum">
              <a:rPr lang="en-US" altLang="en-US"/>
              <a:pPr/>
              <a:t>‹#›</a:t>
            </a:fld>
            <a:endParaRPr lang="en-US" altLang="en-US"/>
          </a:p>
        </p:txBody>
      </p:sp>
    </p:spTree>
    <p:extLst>
      <p:ext uri="{BB962C8B-B14F-4D97-AF65-F5344CB8AC3E}">
        <p14:creationId xmlns:p14="http://schemas.microsoft.com/office/powerpoint/2010/main" val="179350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37"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cs typeface="+mn-cs"/>
              </a:defRPr>
            </a:lvl1pPr>
          </a:lstStyle>
          <a:p>
            <a:pPr>
              <a:defRPr/>
            </a:pPr>
            <a:r>
              <a:rPr lang="en-US"/>
              <a:t>March 1, 2012</a:t>
            </a:r>
          </a:p>
        </p:txBody>
      </p:sp>
      <p:sp>
        <p:nvSpPr>
          <p:cNvPr id="56338"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smtClean="0">
                <a:cs typeface="+mn-cs"/>
              </a:defRPr>
            </a:lvl1pPr>
          </a:lstStyle>
          <a:p>
            <a:pPr>
              <a:defRPr/>
            </a:pPr>
            <a:r>
              <a:rPr lang="en-US"/>
              <a:t>Confidential                                        Degang Chen</a:t>
            </a:r>
          </a:p>
        </p:txBody>
      </p:sp>
      <p:sp>
        <p:nvSpPr>
          <p:cNvPr id="56339"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605F4A07-779A-4145-9B72-BFA74680BD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0"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l"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pitchFamily="34" charset="0"/>
          <a:cs typeface="Arial" pitchFamily="34" charset="0"/>
        </a:defRPr>
      </a:lvl2pPr>
      <a:lvl3pPr algn="l" rtl="0" eaLnBrk="0" fontAlgn="base" hangingPunct="0">
        <a:spcBef>
          <a:spcPct val="0"/>
        </a:spcBef>
        <a:spcAft>
          <a:spcPct val="0"/>
        </a:spcAft>
        <a:defRPr sz="4400">
          <a:solidFill>
            <a:schemeClr val="tx2"/>
          </a:solidFill>
          <a:latin typeface="Arial" pitchFamily="34" charset="0"/>
          <a:cs typeface="Arial" pitchFamily="34" charset="0"/>
        </a:defRPr>
      </a:lvl3pPr>
      <a:lvl4pPr algn="l" rtl="0" eaLnBrk="0" fontAlgn="base" hangingPunct="0">
        <a:spcBef>
          <a:spcPct val="0"/>
        </a:spcBef>
        <a:spcAft>
          <a:spcPct val="0"/>
        </a:spcAft>
        <a:defRPr sz="4400">
          <a:solidFill>
            <a:schemeClr val="tx2"/>
          </a:solidFill>
          <a:latin typeface="Arial" pitchFamily="34" charset="0"/>
          <a:cs typeface="Arial" pitchFamily="34" charset="0"/>
        </a:defRPr>
      </a:lvl4pPr>
      <a:lvl5pPr algn="l"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E"/>
            </a:gs>
            <a:gs pos="82001">
              <a:srgbClr val="00008E"/>
            </a:gs>
            <a:gs pos="100000">
              <a:srgbClr val="0330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smtClean="0">
                <a:solidFill>
                  <a:srgbClr val="FFFFFF"/>
                </a:solidFill>
                <a:latin typeface="Arial" charset="0"/>
                <a:cs typeface="+mn-cs"/>
              </a:defRPr>
            </a:lvl1pPr>
          </a:lstStyle>
          <a:p>
            <a:pPr>
              <a:defRPr/>
            </a:pPr>
            <a:r>
              <a:rPr lang="en-US"/>
              <a:t>March 1, 2012</a:t>
            </a:r>
            <a:endParaRPr lang="en-US" dirty="0"/>
          </a:p>
        </p:txBody>
      </p:sp>
      <p:sp>
        <p:nvSpPr>
          <p:cNvPr id="1027" name="Rectangle 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FFFFFF"/>
                </a:solidFill>
                <a:latin typeface="Arial" charset="0"/>
                <a:cs typeface="+mn-cs"/>
              </a:defRPr>
            </a:lvl1pPr>
          </a:lstStyle>
          <a:p>
            <a:pPr>
              <a:defRPr/>
            </a:pPr>
            <a:r>
              <a:rPr lang="en-US"/>
              <a:t>Confidential                                        Degang Chen</a:t>
            </a:r>
            <a:endParaRPr lang="en-US" dirty="0"/>
          </a:p>
        </p:txBody>
      </p:sp>
      <p:sp>
        <p:nvSpPr>
          <p:cNvPr id="1028"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Arial" panose="020B0604020202020204" pitchFamily="34" charset="0"/>
              </a:defRPr>
            </a:lvl1pPr>
          </a:lstStyle>
          <a:p>
            <a:fld id="{381CEDC5-D29D-4D24-9F17-65158F788F63}" type="slidenum">
              <a:rPr lang="en-US" altLang="en-US"/>
              <a:pPr/>
              <a:t>‹#›</a:t>
            </a:fld>
            <a:endParaRPr lang="en-US" altLang="en-US"/>
          </a:p>
        </p:txBody>
      </p:sp>
      <p:sp>
        <p:nvSpPr>
          <p:cNvPr id="2053" name="Rectangle 5"/>
          <p:cNvSpPr>
            <a:spLocks noGrp="1" noChangeArrowheads="1"/>
          </p:cNvSpPr>
          <p:nvPr>
            <p:ph type="title"/>
          </p:nvPr>
        </p:nvSpPr>
        <p:spPr bwMode="auto">
          <a:xfrm>
            <a:off x="6858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T</a:t>
            </a:r>
          </a:p>
        </p:txBody>
      </p:sp>
      <p:sp>
        <p:nvSpPr>
          <p:cNvPr id="2054" name="Rectangle 6"/>
          <p:cNvSpPr>
            <a:spLocks noGrp="1" noChangeArrowheads="1"/>
          </p:cNvSpPr>
          <p:nvPr>
            <p:ph type="body" idx="1"/>
          </p:nvPr>
        </p:nvSpPr>
        <p:spPr bwMode="auto">
          <a:xfrm>
            <a:off x="685800" y="1219200"/>
            <a:ext cx="77724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1"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hf hdr="0" ftr="0" dt="0"/>
  <p:txStyles>
    <p:titleStyle>
      <a:lvl1pPr algn="l" rtl="0" eaLnBrk="0" fontAlgn="base" hangingPunct="0">
        <a:spcBef>
          <a:spcPct val="0"/>
        </a:spcBef>
        <a:spcAft>
          <a:spcPct val="0"/>
        </a:spcAft>
        <a:defRPr sz="3600" b="1">
          <a:solidFill>
            <a:srgbClr val="FAFD00"/>
          </a:solidFill>
          <a:latin typeface="+mj-lt"/>
          <a:ea typeface="+mj-ea"/>
          <a:cs typeface="+mj-cs"/>
        </a:defRPr>
      </a:lvl1pPr>
      <a:lvl2pPr algn="l" rtl="0" eaLnBrk="0" fontAlgn="base" hangingPunct="0">
        <a:spcBef>
          <a:spcPct val="0"/>
        </a:spcBef>
        <a:spcAft>
          <a:spcPct val="0"/>
        </a:spcAft>
        <a:defRPr sz="3600" b="1">
          <a:solidFill>
            <a:srgbClr val="FAFD00"/>
          </a:solidFill>
          <a:latin typeface="Arial" charset="0"/>
        </a:defRPr>
      </a:lvl2pPr>
      <a:lvl3pPr algn="l" rtl="0" eaLnBrk="0" fontAlgn="base" hangingPunct="0">
        <a:spcBef>
          <a:spcPct val="0"/>
        </a:spcBef>
        <a:spcAft>
          <a:spcPct val="0"/>
        </a:spcAft>
        <a:defRPr sz="3600" b="1">
          <a:solidFill>
            <a:srgbClr val="FAFD00"/>
          </a:solidFill>
          <a:latin typeface="Arial" charset="0"/>
        </a:defRPr>
      </a:lvl3pPr>
      <a:lvl4pPr algn="l" rtl="0" eaLnBrk="0" fontAlgn="base" hangingPunct="0">
        <a:spcBef>
          <a:spcPct val="0"/>
        </a:spcBef>
        <a:spcAft>
          <a:spcPct val="0"/>
        </a:spcAft>
        <a:defRPr sz="3600" b="1">
          <a:solidFill>
            <a:srgbClr val="FAFD00"/>
          </a:solidFill>
          <a:latin typeface="Arial" charset="0"/>
        </a:defRPr>
      </a:lvl4pPr>
      <a:lvl5pPr algn="l" rtl="0" eaLnBrk="0" fontAlgn="base" hangingPunct="0">
        <a:spcBef>
          <a:spcPct val="0"/>
        </a:spcBef>
        <a:spcAft>
          <a:spcPct val="0"/>
        </a:spcAft>
        <a:defRPr sz="3600" b="1">
          <a:solidFill>
            <a:srgbClr val="FAFD00"/>
          </a:solidFill>
          <a:latin typeface="Arial" charset="0"/>
        </a:defRPr>
      </a:lvl5pPr>
      <a:lvl6pPr marL="457200" algn="l" rtl="0" fontAlgn="base">
        <a:spcBef>
          <a:spcPct val="0"/>
        </a:spcBef>
        <a:spcAft>
          <a:spcPct val="0"/>
        </a:spcAft>
        <a:defRPr sz="3600" b="1">
          <a:solidFill>
            <a:srgbClr val="FAFD00"/>
          </a:solidFill>
          <a:latin typeface="Arial" charset="0"/>
        </a:defRPr>
      </a:lvl6pPr>
      <a:lvl7pPr marL="914400" algn="l" rtl="0" fontAlgn="base">
        <a:spcBef>
          <a:spcPct val="0"/>
        </a:spcBef>
        <a:spcAft>
          <a:spcPct val="0"/>
        </a:spcAft>
        <a:defRPr sz="3600" b="1">
          <a:solidFill>
            <a:srgbClr val="FAFD00"/>
          </a:solidFill>
          <a:latin typeface="Arial" charset="0"/>
        </a:defRPr>
      </a:lvl7pPr>
      <a:lvl8pPr marL="1371600" algn="l" rtl="0" fontAlgn="base">
        <a:spcBef>
          <a:spcPct val="0"/>
        </a:spcBef>
        <a:spcAft>
          <a:spcPct val="0"/>
        </a:spcAft>
        <a:defRPr sz="3600" b="1">
          <a:solidFill>
            <a:srgbClr val="FAFD00"/>
          </a:solidFill>
          <a:latin typeface="Arial" charset="0"/>
        </a:defRPr>
      </a:lvl8pPr>
      <a:lvl9pPr marL="1828800" algn="l" rtl="0" fontAlgn="base">
        <a:spcBef>
          <a:spcPct val="0"/>
        </a:spcBef>
        <a:spcAft>
          <a:spcPct val="0"/>
        </a:spcAft>
        <a:defRPr sz="3600" b="1">
          <a:solidFill>
            <a:srgbClr val="FAFD00"/>
          </a:solidFill>
          <a:latin typeface="Arial" charset="0"/>
        </a:defRPr>
      </a:lvl9pPr>
    </p:titleStyle>
    <p:bodyStyle>
      <a:lvl1pPr marL="342900" indent="-342900" algn="l" rtl="0" eaLnBrk="0" fontAlgn="base" hangingPunct="0">
        <a:lnSpc>
          <a:spcPct val="125000"/>
        </a:lnSpc>
        <a:spcBef>
          <a:spcPct val="20000"/>
        </a:spcBef>
        <a:spcAft>
          <a:spcPct val="0"/>
        </a:spcAft>
        <a:buClr>
          <a:srgbClr val="FAFD00"/>
        </a:buClr>
        <a:buChar char="•"/>
        <a:defRPr sz="2800">
          <a:solidFill>
            <a:srgbClr val="FAFD00"/>
          </a:solidFill>
          <a:latin typeface="+mn-lt"/>
          <a:ea typeface="+mn-ea"/>
          <a:cs typeface="+mn-cs"/>
        </a:defRPr>
      </a:lvl1pPr>
      <a:lvl2pPr marL="742950" indent="-285750" algn="l" rtl="0" eaLnBrk="0" fontAlgn="base" hangingPunct="0">
        <a:spcBef>
          <a:spcPct val="20000"/>
        </a:spcBef>
        <a:spcAft>
          <a:spcPct val="0"/>
        </a:spcAft>
        <a:buClr>
          <a:srgbClr val="FAFD00"/>
        </a:buClr>
        <a:buChar char="–"/>
        <a:defRPr sz="2800">
          <a:solidFill>
            <a:srgbClr val="FAFD00"/>
          </a:solidFill>
          <a:latin typeface="+mn-lt"/>
        </a:defRPr>
      </a:lvl2pPr>
      <a:lvl3pPr marL="1143000" indent="-228600" algn="l" rtl="0" eaLnBrk="0" fontAlgn="base" hangingPunct="0">
        <a:spcBef>
          <a:spcPct val="20000"/>
        </a:spcBef>
        <a:spcAft>
          <a:spcPct val="0"/>
        </a:spcAft>
        <a:buClr>
          <a:srgbClr val="FAFD00"/>
        </a:buClr>
        <a:buChar char="•"/>
        <a:defRPr sz="2400">
          <a:solidFill>
            <a:srgbClr val="FAFD00"/>
          </a:solidFill>
          <a:latin typeface="+mn-lt"/>
        </a:defRPr>
      </a:lvl3pPr>
      <a:lvl4pPr marL="1600200" indent="-228600" algn="l" rtl="0" eaLnBrk="0" fontAlgn="base" hangingPunct="0">
        <a:spcBef>
          <a:spcPct val="20000"/>
        </a:spcBef>
        <a:spcAft>
          <a:spcPct val="0"/>
        </a:spcAft>
        <a:buClr>
          <a:srgbClr val="FAFD00"/>
        </a:buClr>
        <a:buChar char="–"/>
        <a:defRPr sz="2000">
          <a:solidFill>
            <a:srgbClr val="FAFD00"/>
          </a:solidFill>
          <a:latin typeface="+mn-lt"/>
        </a:defRPr>
      </a:lvl4pPr>
      <a:lvl5pPr marL="2057400" indent="-228600" algn="l" rtl="0" eaLnBrk="0" fontAlgn="base" hangingPunct="0">
        <a:spcBef>
          <a:spcPct val="20000"/>
        </a:spcBef>
        <a:spcAft>
          <a:spcPct val="0"/>
        </a:spcAft>
        <a:buClr>
          <a:srgbClr val="FAFD00"/>
        </a:buClr>
        <a:buChar char="•"/>
        <a:defRPr sz="2000">
          <a:solidFill>
            <a:srgbClr val="FAFD00"/>
          </a:solidFill>
          <a:latin typeface="+mn-lt"/>
        </a:defRPr>
      </a:lvl5pPr>
      <a:lvl6pPr marL="2514600" indent="-228600" algn="l" rtl="0" fontAlgn="base">
        <a:spcBef>
          <a:spcPct val="20000"/>
        </a:spcBef>
        <a:spcAft>
          <a:spcPct val="0"/>
        </a:spcAft>
        <a:buClr>
          <a:srgbClr val="FAFD00"/>
        </a:buClr>
        <a:buChar char="•"/>
        <a:defRPr sz="2000">
          <a:solidFill>
            <a:srgbClr val="FAFD00"/>
          </a:solidFill>
          <a:latin typeface="+mn-lt"/>
        </a:defRPr>
      </a:lvl6pPr>
      <a:lvl7pPr marL="2971800" indent="-228600" algn="l" rtl="0" fontAlgn="base">
        <a:spcBef>
          <a:spcPct val="20000"/>
        </a:spcBef>
        <a:spcAft>
          <a:spcPct val="0"/>
        </a:spcAft>
        <a:buClr>
          <a:srgbClr val="FAFD00"/>
        </a:buClr>
        <a:buChar char="•"/>
        <a:defRPr sz="2000">
          <a:solidFill>
            <a:srgbClr val="FAFD00"/>
          </a:solidFill>
          <a:latin typeface="+mn-lt"/>
        </a:defRPr>
      </a:lvl7pPr>
      <a:lvl8pPr marL="3429000" indent="-228600" algn="l" rtl="0" fontAlgn="base">
        <a:spcBef>
          <a:spcPct val="20000"/>
        </a:spcBef>
        <a:spcAft>
          <a:spcPct val="0"/>
        </a:spcAft>
        <a:buClr>
          <a:srgbClr val="FAFD00"/>
        </a:buClr>
        <a:buChar char="•"/>
        <a:defRPr sz="2000">
          <a:solidFill>
            <a:srgbClr val="FAFD00"/>
          </a:solidFill>
          <a:latin typeface="+mn-lt"/>
        </a:defRPr>
      </a:lvl8pPr>
      <a:lvl9pPr marL="3886200" indent="-228600" algn="l" rtl="0" fontAlgn="base">
        <a:spcBef>
          <a:spcPct val="20000"/>
        </a:spcBef>
        <a:spcAft>
          <a:spcPct val="0"/>
        </a:spcAft>
        <a:buClr>
          <a:srgbClr val="FAFD00"/>
        </a:buClr>
        <a:buChar char="•"/>
        <a:defRPr sz="2000">
          <a:solidFill>
            <a:srgbClr val="FAFD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075"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37"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smtClean="0">
                <a:solidFill>
                  <a:srgbClr val="000000"/>
                </a:solidFill>
                <a:cs typeface="+mn-cs"/>
              </a:defRPr>
            </a:lvl1pPr>
          </a:lstStyle>
          <a:p>
            <a:pPr>
              <a:defRPr/>
            </a:pPr>
            <a:r>
              <a:rPr lang="en-US"/>
              <a:t>March 1, 2012</a:t>
            </a:r>
          </a:p>
        </p:txBody>
      </p:sp>
      <p:sp>
        <p:nvSpPr>
          <p:cNvPr id="56338"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smtClean="0">
                <a:solidFill>
                  <a:srgbClr val="000000"/>
                </a:solidFill>
                <a:cs typeface="+mn-cs"/>
              </a:defRPr>
            </a:lvl1pPr>
          </a:lstStyle>
          <a:p>
            <a:pPr>
              <a:defRPr/>
            </a:pPr>
            <a:r>
              <a:rPr lang="en-US"/>
              <a:t>Confidential                                        Degang Chen</a:t>
            </a:r>
          </a:p>
        </p:txBody>
      </p:sp>
      <p:sp>
        <p:nvSpPr>
          <p:cNvPr id="56339"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000000"/>
                </a:solidFill>
              </a:defRPr>
            </a:lvl1pPr>
          </a:lstStyle>
          <a:p>
            <a:fld id="{A212091F-4BFD-446D-A9F4-00CCB0C039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35" r:id="rId12"/>
  </p:sldLayoutIdLst>
  <p:hf hdr="0" ftr="0" dt="0"/>
  <p:txStyles>
    <p:titleStyle>
      <a:lvl1pPr algn="l"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2"/>
          </a:solidFill>
          <a:latin typeface="Arial" pitchFamily="34" charset="0"/>
          <a:cs typeface="Arial" pitchFamily="34" charset="0"/>
        </a:defRPr>
      </a:lvl2pPr>
      <a:lvl3pPr algn="l" rtl="0" eaLnBrk="0" fontAlgn="base" hangingPunct="0">
        <a:spcBef>
          <a:spcPct val="0"/>
        </a:spcBef>
        <a:spcAft>
          <a:spcPct val="0"/>
        </a:spcAft>
        <a:defRPr sz="4400">
          <a:solidFill>
            <a:schemeClr val="tx2"/>
          </a:solidFill>
          <a:latin typeface="Arial" pitchFamily="34" charset="0"/>
          <a:cs typeface="Arial" pitchFamily="34" charset="0"/>
        </a:defRPr>
      </a:lvl3pPr>
      <a:lvl4pPr algn="l" rtl="0" eaLnBrk="0" fontAlgn="base" hangingPunct="0">
        <a:spcBef>
          <a:spcPct val="0"/>
        </a:spcBef>
        <a:spcAft>
          <a:spcPct val="0"/>
        </a:spcAft>
        <a:defRPr sz="4400">
          <a:solidFill>
            <a:schemeClr val="tx2"/>
          </a:solidFill>
          <a:latin typeface="Arial" pitchFamily="34" charset="0"/>
          <a:cs typeface="Arial" pitchFamily="34" charset="0"/>
        </a:defRPr>
      </a:lvl4pPr>
      <a:lvl5pPr algn="l"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10E34"/>
            </a:gs>
            <a:gs pos="100000">
              <a:srgbClr val="0330A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smtClean="0">
                <a:solidFill>
                  <a:srgbClr val="000000"/>
                </a:solidFill>
                <a:latin typeface="Arial" charset="0"/>
                <a:cs typeface="+mn-cs"/>
              </a:defRPr>
            </a:lvl1pPr>
          </a:lstStyle>
          <a:p>
            <a:pPr>
              <a:defRPr/>
            </a:pPr>
            <a:r>
              <a:rPr lang="en-US"/>
              <a:t>March 1, 2012</a:t>
            </a:r>
            <a:endParaRPr lang="en-US" dirty="0"/>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smtClean="0">
                <a:solidFill>
                  <a:srgbClr val="000000"/>
                </a:solidFill>
                <a:latin typeface="Arial" charset="0"/>
                <a:cs typeface="+mn-cs"/>
              </a:defRPr>
            </a:lvl1pPr>
          </a:lstStyle>
          <a:p>
            <a:pPr>
              <a:defRPr/>
            </a:pPr>
            <a:r>
              <a:rPr lang="en-US"/>
              <a:t>Confidential                                        Degang Chen</a:t>
            </a:r>
            <a:endParaRPr lang="en-US" dirty="0"/>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000000"/>
                </a:solidFill>
                <a:latin typeface="Arial" panose="020B0604020202020204" pitchFamily="34" charset="0"/>
              </a:defRPr>
            </a:lvl1pPr>
          </a:lstStyle>
          <a:p>
            <a:fld id="{552026DC-34A3-4A23-8490-CD9BFE0D462B}" type="slidenum">
              <a:rPr lang="en-US" altLang="en-US"/>
              <a:pPr/>
              <a:t>‹#›</a:t>
            </a:fld>
            <a:endParaRPr lang="en-US" altLang="en-US"/>
          </a:p>
        </p:txBody>
      </p:sp>
      <p:sp>
        <p:nvSpPr>
          <p:cNvPr id="4101" name="Rectangle 5"/>
          <p:cNvSpPr>
            <a:spLocks noGrp="1" noChangeArrowheads="1"/>
          </p:cNvSpPr>
          <p:nvPr>
            <p:ph type="title"/>
          </p:nvPr>
        </p:nvSpPr>
        <p:spPr bwMode="auto">
          <a:xfrm>
            <a:off x="6858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T</a:t>
            </a:r>
          </a:p>
        </p:txBody>
      </p:sp>
      <p:sp>
        <p:nvSpPr>
          <p:cNvPr id="4102" name="Rectangle 6"/>
          <p:cNvSpPr>
            <a:spLocks noGrp="1" noChangeArrowheads="1"/>
          </p:cNvSpPr>
          <p:nvPr>
            <p:ph type="body" idx="1"/>
          </p:nvPr>
        </p:nvSpPr>
        <p:spPr bwMode="auto">
          <a:xfrm>
            <a:off x="685800" y="1219200"/>
            <a:ext cx="77724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1"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Lst>
  <p:hf hdr="0" ftr="0" dt="0"/>
  <p:txStyles>
    <p:titleStyle>
      <a:lvl1pPr algn="l" rtl="0" eaLnBrk="0" fontAlgn="base" hangingPunct="0">
        <a:spcBef>
          <a:spcPct val="0"/>
        </a:spcBef>
        <a:spcAft>
          <a:spcPct val="0"/>
        </a:spcAft>
        <a:defRPr sz="3600" b="1">
          <a:solidFill>
            <a:srgbClr val="FAFD00"/>
          </a:solidFill>
          <a:latin typeface="+mj-lt"/>
          <a:ea typeface="+mj-ea"/>
          <a:cs typeface="+mj-cs"/>
        </a:defRPr>
      </a:lvl1pPr>
      <a:lvl2pPr algn="l" rtl="0" eaLnBrk="0" fontAlgn="base" hangingPunct="0">
        <a:spcBef>
          <a:spcPct val="0"/>
        </a:spcBef>
        <a:spcAft>
          <a:spcPct val="0"/>
        </a:spcAft>
        <a:defRPr sz="3600" b="1">
          <a:solidFill>
            <a:srgbClr val="FAFD00"/>
          </a:solidFill>
          <a:latin typeface="Arial" charset="0"/>
        </a:defRPr>
      </a:lvl2pPr>
      <a:lvl3pPr algn="l" rtl="0" eaLnBrk="0" fontAlgn="base" hangingPunct="0">
        <a:spcBef>
          <a:spcPct val="0"/>
        </a:spcBef>
        <a:spcAft>
          <a:spcPct val="0"/>
        </a:spcAft>
        <a:defRPr sz="3600" b="1">
          <a:solidFill>
            <a:srgbClr val="FAFD00"/>
          </a:solidFill>
          <a:latin typeface="Arial" charset="0"/>
        </a:defRPr>
      </a:lvl3pPr>
      <a:lvl4pPr algn="l" rtl="0" eaLnBrk="0" fontAlgn="base" hangingPunct="0">
        <a:spcBef>
          <a:spcPct val="0"/>
        </a:spcBef>
        <a:spcAft>
          <a:spcPct val="0"/>
        </a:spcAft>
        <a:defRPr sz="3600" b="1">
          <a:solidFill>
            <a:srgbClr val="FAFD00"/>
          </a:solidFill>
          <a:latin typeface="Arial" charset="0"/>
        </a:defRPr>
      </a:lvl4pPr>
      <a:lvl5pPr algn="l" rtl="0" eaLnBrk="0" fontAlgn="base" hangingPunct="0">
        <a:spcBef>
          <a:spcPct val="0"/>
        </a:spcBef>
        <a:spcAft>
          <a:spcPct val="0"/>
        </a:spcAft>
        <a:defRPr sz="3600" b="1">
          <a:solidFill>
            <a:srgbClr val="FAFD00"/>
          </a:solidFill>
          <a:latin typeface="Arial" charset="0"/>
        </a:defRPr>
      </a:lvl5pPr>
      <a:lvl6pPr marL="457200" algn="l" rtl="0" fontAlgn="base">
        <a:spcBef>
          <a:spcPct val="0"/>
        </a:spcBef>
        <a:spcAft>
          <a:spcPct val="0"/>
        </a:spcAft>
        <a:defRPr sz="3600" b="1">
          <a:solidFill>
            <a:srgbClr val="FAFD00"/>
          </a:solidFill>
          <a:latin typeface="Arial" charset="0"/>
        </a:defRPr>
      </a:lvl6pPr>
      <a:lvl7pPr marL="914400" algn="l" rtl="0" fontAlgn="base">
        <a:spcBef>
          <a:spcPct val="0"/>
        </a:spcBef>
        <a:spcAft>
          <a:spcPct val="0"/>
        </a:spcAft>
        <a:defRPr sz="3600" b="1">
          <a:solidFill>
            <a:srgbClr val="FAFD00"/>
          </a:solidFill>
          <a:latin typeface="Arial" charset="0"/>
        </a:defRPr>
      </a:lvl7pPr>
      <a:lvl8pPr marL="1371600" algn="l" rtl="0" fontAlgn="base">
        <a:spcBef>
          <a:spcPct val="0"/>
        </a:spcBef>
        <a:spcAft>
          <a:spcPct val="0"/>
        </a:spcAft>
        <a:defRPr sz="3600" b="1">
          <a:solidFill>
            <a:srgbClr val="FAFD00"/>
          </a:solidFill>
          <a:latin typeface="Arial" charset="0"/>
        </a:defRPr>
      </a:lvl8pPr>
      <a:lvl9pPr marL="1828800" algn="l" rtl="0" fontAlgn="base">
        <a:spcBef>
          <a:spcPct val="0"/>
        </a:spcBef>
        <a:spcAft>
          <a:spcPct val="0"/>
        </a:spcAft>
        <a:defRPr sz="3600" b="1">
          <a:solidFill>
            <a:srgbClr val="FAFD00"/>
          </a:solidFill>
          <a:latin typeface="Arial" charset="0"/>
        </a:defRPr>
      </a:lvl9pPr>
    </p:titleStyle>
    <p:bodyStyle>
      <a:lvl1pPr marL="342900" indent="-342900" algn="l" rtl="0" eaLnBrk="0" fontAlgn="base" hangingPunct="0">
        <a:lnSpc>
          <a:spcPct val="125000"/>
        </a:lnSpc>
        <a:spcBef>
          <a:spcPct val="20000"/>
        </a:spcBef>
        <a:spcAft>
          <a:spcPct val="0"/>
        </a:spcAft>
        <a:buClr>
          <a:srgbClr val="FAFD00"/>
        </a:buClr>
        <a:buChar char="•"/>
        <a:defRPr sz="2800">
          <a:solidFill>
            <a:srgbClr val="FAFD00"/>
          </a:solidFill>
          <a:latin typeface="+mn-lt"/>
          <a:ea typeface="+mn-ea"/>
          <a:cs typeface="+mn-cs"/>
        </a:defRPr>
      </a:lvl1pPr>
      <a:lvl2pPr marL="742950" indent="-285750" algn="l" rtl="0" eaLnBrk="0" fontAlgn="base" hangingPunct="0">
        <a:spcBef>
          <a:spcPct val="20000"/>
        </a:spcBef>
        <a:spcAft>
          <a:spcPct val="0"/>
        </a:spcAft>
        <a:buClr>
          <a:srgbClr val="FAFD00"/>
        </a:buClr>
        <a:buChar char="–"/>
        <a:defRPr sz="2800">
          <a:solidFill>
            <a:srgbClr val="FAFD00"/>
          </a:solidFill>
          <a:latin typeface="+mn-lt"/>
        </a:defRPr>
      </a:lvl2pPr>
      <a:lvl3pPr marL="1143000" indent="-228600" algn="l" rtl="0" eaLnBrk="0" fontAlgn="base" hangingPunct="0">
        <a:spcBef>
          <a:spcPct val="20000"/>
        </a:spcBef>
        <a:spcAft>
          <a:spcPct val="0"/>
        </a:spcAft>
        <a:buClr>
          <a:srgbClr val="FAFD00"/>
        </a:buClr>
        <a:buChar char="•"/>
        <a:defRPr sz="2400">
          <a:solidFill>
            <a:srgbClr val="FAFD00"/>
          </a:solidFill>
          <a:latin typeface="+mn-lt"/>
        </a:defRPr>
      </a:lvl3pPr>
      <a:lvl4pPr marL="1600200" indent="-228600" algn="l" rtl="0" eaLnBrk="0" fontAlgn="base" hangingPunct="0">
        <a:spcBef>
          <a:spcPct val="20000"/>
        </a:spcBef>
        <a:spcAft>
          <a:spcPct val="0"/>
        </a:spcAft>
        <a:buClr>
          <a:srgbClr val="FAFD00"/>
        </a:buClr>
        <a:buChar char="–"/>
        <a:defRPr sz="2000">
          <a:solidFill>
            <a:srgbClr val="FAFD00"/>
          </a:solidFill>
          <a:latin typeface="+mn-lt"/>
        </a:defRPr>
      </a:lvl4pPr>
      <a:lvl5pPr marL="2057400" indent="-228600" algn="l" rtl="0" eaLnBrk="0" fontAlgn="base" hangingPunct="0">
        <a:spcBef>
          <a:spcPct val="20000"/>
        </a:spcBef>
        <a:spcAft>
          <a:spcPct val="0"/>
        </a:spcAft>
        <a:buClr>
          <a:srgbClr val="FAFD00"/>
        </a:buClr>
        <a:buChar char="•"/>
        <a:defRPr sz="2000">
          <a:solidFill>
            <a:srgbClr val="FAFD00"/>
          </a:solidFill>
          <a:latin typeface="+mn-lt"/>
        </a:defRPr>
      </a:lvl5pPr>
      <a:lvl6pPr marL="2514600" indent="-228600" algn="l" rtl="0" fontAlgn="base">
        <a:spcBef>
          <a:spcPct val="20000"/>
        </a:spcBef>
        <a:spcAft>
          <a:spcPct val="0"/>
        </a:spcAft>
        <a:buClr>
          <a:srgbClr val="FAFD00"/>
        </a:buClr>
        <a:buChar char="•"/>
        <a:defRPr sz="2000">
          <a:solidFill>
            <a:srgbClr val="FAFD00"/>
          </a:solidFill>
          <a:latin typeface="+mn-lt"/>
        </a:defRPr>
      </a:lvl6pPr>
      <a:lvl7pPr marL="2971800" indent="-228600" algn="l" rtl="0" fontAlgn="base">
        <a:spcBef>
          <a:spcPct val="20000"/>
        </a:spcBef>
        <a:spcAft>
          <a:spcPct val="0"/>
        </a:spcAft>
        <a:buClr>
          <a:srgbClr val="FAFD00"/>
        </a:buClr>
        <a:buChar char="•"/>
        <a:defRPr sz="2000">
          <a:solidFill>
            <a:srgbClr val="FAFD00"/>
          </a:solidFill>
          <a:latin typeface="+mn-lt"/>
        </a:defRPr>
      </a:lvl7pPr>
      <a:lvl8pPr marL="3429000" indent="-228600" algn="l" rtl="0" fontAlgn="base">
        <a:spcBef>
          <a:spcPct val="20000"/>
        </a:spcBef>
        <a:spcAft>
          <a:spcPct val="0"/>
        </a:spcAft>
        <a:buClr>
          <a:srgbClr val="FAFD00"/>
        </a:buClr>
        <a:buChar char="•"/>
        <a:defRPr sz="2000">
          <a:solidFill>
            <a:srgbClr val="FAFD00"/>
          </a:solidFill>
          <a:latin typeface="+mn-lt"/>
        </a:defRPr>
      </a:lvl8pPr>
      <a:lvl9pPr marL="3886200" indent="-228600" algn="l" rtl="0" fontAlgn="base">
        <a:spcBef>
          <a:spcPct val="20000"/>
        </a:spcBef>
        <a:spcAft>
          <a:spcPct val="0"/>
        </a:spcAft>
        <a:buClr>
          <a:srgbClr val="FAFD00"/>
        </a:buClr>
        <a:buChar char="•"/>
        <a:defRPr sz="2000">
          <a:solidFill>
            <a:srgbClr val="FAFD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9.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bin"/><Relationship Id="rId1" Type="http://schemas.openxmlformats.org/officeDocument/2006/relationships/slideLayout" Target="../slideLayouts/slideLayout38.x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2875" y="255588"/>
            <a:ext cx="8753475" cy="609600"/>
          </a:xfrm>
        </p:spPr>
        <p:txBody>
          <a:bodyPr/>
          <a:lstStyle/>
          <a:p>
            <a:r>
              <a:rPr lang="en-US" altLang="en-US"/>
              <a:t>IEEE Spectral Testing Method for ADC</a:t>
            </a:r>
          </a:p>
        </p:txBody>
      </p:sp>
      <p:sp>
        <p:nvSpPr>
          <p:cNvPr id="22" name="Text Placeholder 6"/>
          <p:cNvSpPr txBox="1">
            <a:spLocks/>
          </p:cNvSpPr>
          <p:nvPr/>
        </p:nvSpPr>
        <p:spPr bwMode="auto">
          <a:xfrm>
            <a:off x="0" y="3173413"/>
            <a:ext cx="5111750" cy="3051175"/>
          </a:xfrm>
          <a:prstGeom prst="rect">
            <a:avLst/>
          </a:prstGeom>
          <a:noFill/>
          <a:ln w="9525">
            <a:noFill/>
            <a:miter lim="800000"/>
            <a:headEnd/>
            <a:tailEnd/>
          </a:ln>
        </p:spPr>
        <p:txBody>
          <a:bodyPr lIns="92075" tIns="46038" rIns="92075" bIns="46038" anchor="ctr" anchorCtr="1">
            <a:normAutofit lnSpcReduction="10000"/>
          </a:bodyPr>
          <a:lstStyle/>
          <a:p>
            <a:pPr marL="342900" indent="-342900" eaLnBrk="0" hangingPunct="0">
              <a:lnSpc>
                <a:spcPct val="125000"/>
              </a:lnSpc>
              <a:spcBef>
                <a:spcPct val="20000"/>
              </a:spcBef>
              <a:buClr>
                <a:srgbClr val="FAFD00"/>
              </a:buClr>
              <a:defRPr/>
            </a:pPr>
            <a:r>
              <a:rPr lang="en-US" sz="2800" kern="0" dirty="0">
                <a:solidFill>
                  <a:srgbClr val="FFFF00"/>
                </a:solidFill>
                <a:latin typeface="Arial"/>
                <a:cs typeface="+mn-cs"/>
              </a:rPr>
              <a:t>Notations</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a:cs typeface="+mn-cs"/>
              </a:rPr>
              <a:t>- </a:t>
            </a:r>
            <a:r>
              <a:rPr lang="en-US" i="1" kern="0" dirty="0">
                <a:solidFill>
                  <a:srgbClr val="C0C0C0">
                    <a:lumMod val="20000"/>
                    <a:lumOff val="80000"/>
                  </a:srgbClr>
                </a:solidFill>
                <a:latin typeface="Arial"/>
                <a:cs typeface="+mn-cs"/>
              </a:rPr>
              <a:t>x(t)</a:t>
            </a:r>
            <a:r>
              <a:rPr lang="en-US" kern="0" dirty="0">
                <a:solidFill>
                  <a:srgbClr val="C0C0C0">
                    <a:lumMod val="20000"/>
                    <a:lumOff val="80000"/>
                  </a:srgbClr>
                </a:solidFill>
                <a:latin typeface="Arial"/>
                <a:cs typeface="+mn-cs"/>
              </a:rPr>
              <a:t> : Analog input signal</a:t>
            </a:r>
          </a:p>
          <a:p>
            <a:pPr marL="800100" lvl="1" indent="-342900" eaLnBrk="0" hangingPunct="0">
              <a:lnSpc>
                <a:spcPct val="125000"/>
              </a:lnSpc>
              <a:spcBef>
                <a:spcPct val="20000"/>
              </a:spcBef>
              <a:buClr>
                <a:srgbClr val="FAFD00"/>
              </a:buClr>
              <a:defRPr/>
            </a:pPr>
            <a:r>
              <a:rPr lang="en-US" sz="2000" kern="0" dirty="0">
                <a:solidFill>
                  <a:srgbClr val="FFC000"/>
                </a:solidFill>
                <a:latin typeface="Arial"/>
                <a:cs typeface="+mn-cs"/>
              </a:rPr>
              <a:t>- x(t) = A*sin(2</a:t>
            </a:r>
            <a:r>
              <a:rPr lang="el-GR" sz="2000" kern="0" dirty="0">
                <a:solidFill>
                  <a:srgbClr val="FFC000"/>
                </a:solidFill>
                <a:latin typeface="Arial"/>
                <a:cs typeface="+mn-cs"/>
              </a:rPr>
              <a:t>π</a:t>
            </a:r>
            <a:r>
              <a:rPr lang="en-US" sz="2000" kern="0" dirty="0" err="1">
                <a:solidFill>
                  <a:srgbClr val="FFC000"/>
                </a:solidFill>
                <a:latin typeface="Arial"/>
                <a:cs typeface="+mn-cs"/>
              </a:rPr>
              <a:t>f</a:t>
            </a:r>
            <a:r>
              <a:rPr lang="en-US" sz="2000" kern="0" baseline="-25000" dirty="0" err="1">
                <a:solidFill>
                  <a:srgbClr val="FFC000"/>
                </a:solidFill>
                <a:latin typeface="Arial"/>
                <a:cs typeface="+mn-cs"/>
              </a:rPr>
              <a:t>Sig</a:t>
            </a:r>
            <a:r>
              <a:rPr lang="en-US" sz="2000" kern="0" dirty="0" err="1">
                <a:solidFill>
                  <a:srgbClr val="FFC000"/>
                </a:solidFill>
                <a:latin typeface="Arial"/>
                <a:cs typeface="+mn-cs"/>
              </a:rPr>
              <a:t>t</a:t>
            </a:r>
            <a:r>
              <a:rPr lang="en-US" sz="2000" kern="0" dirty="0">
                <a:solidFill>
                  <a:srgbClr val="FFC000"/>
                </a:solidFill>
                <a:latin typeface="Arial"/>
                <a:cs typeface="+mn-cs"/>
              </a:rPr>
              <a:t>+</a:t>
            </a:r>
            <a:r>
              <a:rPr lang="el-GR" sz="2000" kern="0" dirty="0">
                <a:solidFill>
                  <a:srgbClr val="FFC000"/>
                </a:solidFill>
                <a:latin typeface="Arial"/>
                <a:cs typeface="+mn-cs"/>
              </a:rPr>
              <a:t>ϕ</a:t>
            </a:r>
            <a:r>
              <a:rPr lang="en-US" sz="2000" kern="0" dirty="0">
                <a:solidFill>
                  <a:srgbClr val="FFC000"/>
                </a:solidFill>
                <a:latin typeface="Arial"/>
                <a:cs typeface="+mn-cs"/>
              </a:rPr>
              <a:t>)</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a:t>
            </a:r>
            <a:r>
              <a:rPr lang="en-US" i="1" kern="0" dirty="0">
                <a:solidFill>
                  <a:srgbClr val="C0C0C0">
                    <a:lumMod val="20000"/>
                    <a:lumOff val="80000"/>
                  </a:srgbClr>
                </a:solidFill>
                <a:latin typeface="Arial" charset="0"/>
                <a:cs typeface="Arial" charset="0"/>
              </a:rPr>
              <a:t>x[n]</a:t>
            </a:r>
            <a:r>
              <a:rPr lang="en-US" kern="0" dirty="0">
                <a:solidFill>
                  <a:srgbClr val="C0C0C0">
                    <a:lumMod val="20000"/>
                    <a:lumOff val="80000"/>
                  </a:srgbClr>
                </a:solidFill>
                <a:latin typeface="Arial" charset="0"/>
                <a:cs typeface="Arial" charset="0"/>
              </a:rPr>
              <a:t>: Analog interpretation of </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digital output of ADC</a:t>
            </a:r>
            <a:r>
              <a:rPr lang="en-US" i="1" kern="0" dirty="0">
                <a:solidFill>
                  <a:srgbClr val="C0C0C0">
                    <a:lumMod val="20000"/>
                    <a:lumOff val="80000"/>
                  </a:srgbClr>
                </a:solidFill>
                <a:latin typeface="Arial" charset="0"/>
                <a:cs typeface="Arial" charset="0"/>
              </a:rPr>
              <a:t>, </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n = 0,1,2,..,M-1.</a:t>
            </a:r>
          </a:p>
        </p:txBody>
      </p:sp>
      <p:sp>
        <p:nvSpPr>
          <p:cNvPr id="23" name="Text Placeholder 6"/>
          <p:cNvSpPr txBox="1">
            <a:spLocks/>
          </p:cNvSpPr>
          <p:nvPr/>
        </p:nvSpPr>
        <p:spPr bwMode="auto">
          <a:xfrm>
            <a:off x="4392613" y="3408363"/>
            <a:ext cx="4737100" cy="3235325"/>
          </a:xfrm>
          <a:prstGeom prst="rect">
            <a:avLst/>
          </a:prstGeom>
          <a:noFill/>
          <a:ln w="9525">
            <a:noFill/>
            <a:miter lim="800000"/>
            <a:headEnd/>
            <a:tailEnd/>
          </a:ln>
        </p:spPr>
        <p:txBody>
          <a:bodyPr lIns="92075" tIns="46038" rIns="92075" bIns="46038" anchor="ctr" anchorCtr="1">
            <a:normAutofit/>
          </a:bodyPr>
          <a:lstStyle/>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a:cs typeface="+mn-cs"/>
              </a:rPr>
              <a:t>- </a:t>
            </a:r>
            <a:r>
              <a:rPr lang="en-US" i="1" kern="0" dirty="0" err="1">
                <a:solidFill>
                  <a:srgbClr val="C0C0C0">
                    <a:lumMod val="20000"/>
                    <a:lumOff val="80000"/>
                  </a:srgbClr>
                </a:solidFill>
                <a:latin typeface="Arial"/>
                <a:cs typeface="+mn-cs"/>
              </a:rPr>
              <a:t>f</a:t>
            </a:r>
            <a:r>
              <a:rPr lang="en-US" i="1" kern="0" baseline="-25000" dirty="0" err="1">
                <a:solidFill>
                  <a:srgbClr val="C0C0C0">
                    <a:lumMod val="20000"/>
                    <a:lumOff val="80000"/>
                  </a:srgbClr>
                </a:solidFill>
                <a:latin typeface="Arial"/>
                <a:cs typeface="+mn-cs"/>
              </a:rPr>
              <a:t>Sig</a:t>
            </a:r>
            <a:r>
              <a:rPr lang="en-US" i="1" kern="0" dirty="0">
                <a:solidFill>
                  <a:srgbClr val="C0C0C0">
                    <a:lumMod val="20000"/>
                    <a:lumOff val="80000"/>
                  </a:srgbClr>
                </a:solidFill>
                <a:latin typeface="Arial"/>
                <a:cs typeface="+mn-cs"/>
              </a:rPr>
              <a:t>:</a:t>
            </a:r>
            <a:r>
              <a:rPr lang="en-US" kern="0" dirty="0">
                <a:solidFill>
                  <a:srgbClr val="C0C0C0">
                    <a:lumMod val="20000"/>
                    <a:lumOff val="80000"/>
                  </a:srgbClr>
                </a:solidFill>
                <a:latin typeface="Arial"/>
                <a:cs typeface="+mn-cs"/>
              </a:rPr>
              <a:t> Input signal frequency</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a:t>
            </a:r>
            <a:r>
              <a:rPr lang="en-US" i="1" kern="0" dirty="0" err="1">
                <a:solidFill>
                  <a:srgbClr val="C0C0C0">
                    <a:lumMod val="20000"/>
                    <a:lumOff val="80000"/>
                  </a:srgbClr>
                </a:solidFill>
                <a:latin typeface="Arial" charset="0"/>
                <a:cs typeface="Arial" charset="0"/>
              </a:rPr>
              <a:t>f</a:t>
            </a:r>
            <a:r>
              <a:rPr lang="en-US" i="1" kern="0" baseline="-25000" dirty="0" err="1">
                <a:solidFill>
                  <a:srgbClr val="C0C0C0">
                    <a:lumMod val="20000"/>
                    <a:lumOff val="80000"/>
                  </a:srgbClr>
                </a:solidFill>
                <a:latin typeface="Arial" charset="0"/>
                <a:cs typeface="Arial" charset="0"/>
              </a:rPr>
              <a:t>Samp</a:t>
            </a:r>
            <a:r>
              <a:rPr lang="en-US" kern="0" dirty="0">
                <a:solidFill>
                  <a:srgbClr val="C0C0C0">
                    <a:lumMod val="20000"/>
                    <a:lumOff val="80000"/>
                  </a:srgbClr>
                </a:solidFill>
                <a:latin typeface="Arial" charset="0"/>
                <a:cs typeface="Arial" charset="0"/>
              </a:rPr>
              <a:t>: Clock frequency</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M: the data record length</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J: Number of input periods</a:t>
            </a:r>
          </a:p>
          <a:p>
            <a:pPr marL="800100" lvl="1"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recorded in M samples.</a:t>
            </a:r>
          </a:p>
        </p:txBody>
      </p:sp>
      <p:sp>
        <p:nvSpPr>
          <p:cNvPr id="24" name="Rectangle 23"/>
          <p:cNvSpPr/>
          <p:nvPr/>
        </p:nvSpPr>
        <p:spPr>
          <a:xfrm>
            <a:off x="2714625" y="6065838"/>
            <a:ext cx="3602038" cy="715962"/>
          </a:xfrm>
          <a:prstGeom prst="rect">
            <a:avLst/>
          </a:prstGeom>
        </p:spPr>
        <p:txBody>
          <a:bodyPr wrap="none">
            <a:spAutoFit/>
          </a:bodyPr>
          <a:lstStyle/>
          <a:p>
            <a:pPr marL="800100" lvl="1" indent="-342900" eaLnBrk="0" hangingPunct="0">
              <a:lnSpc>
                <a:spcPct val="125000"/>
              </a:lnSpc>
              <a:spcBef>
                <a:spcPct val="20000"/>
              </a:spcBef>
              <a:buClr>
                <a:srgbClr val="FAFD00"/>
              </a:buClr>
              <a:defRPr/>
            </a:pPr>
            <a:r>
              <a:rPr lang="en-US" sz="3600" kern="0" dirty="0">
                <a:solidFill>
                  <a:srgbClr val="FFC000"/>
                </a:solidFill>
                <a:latin typeface="Arial" charset="0"/>
                <a:cs typeface="Arial" charset="0"/>
              </a:rPr>
              <a:t>J = M*</a:t>
            </a:r>
            <a:r>
              <a:rPr lang="en-US" sz="3600" kern="0" dirty="0" err="1">
                <a:solidFill>
                  <a:srgbClr val="FFC000"/>
                </a:solidFill>
                <a:latin typeface="Arial" charset="0"/>
                <a:cs typeface="Arial" charset="0"/>
              </a:rPr>
              <a:t>f</a:t>
            </a:r>
            <a:r>
              <a:rPr lang="en-US" sz="3600" kern="0" baseline="-25000" dirty="0" err="1">
                <a:solidFill>
                  <a:srgbClr val="FFC000"/>
                </a:solidFill>
                <a:latin typeface="Arial" charset="0"/>
                <a:cs typeface="Arial" charset="0"/>
              </a:rPr>
              <a:t>Sig</a:t>
            </a:r>
            <a:r>
              <a:rPr lang="en-US" sz="3600" kern="0" dirty="0">
                <a:solidFill>
                  <a:srgbClr val="FFC000"/>
                </a:solidFill>
                <a:latin typeface="Arial" charset="0"/>
                <a:cs typeface="Arial" charset="0"/>
              </a:rPr>
              <a:t>/</a:t>
            </a:r>
            <a:r>
              <a:rPr lang="en-US" sz="3600" kern="0" dirty="0" err="1">
                <a:solidFill>
                  <a:srgbClr val="FFC000"/>
                </a:solidFill>
                <a:latin typeface="Arial" charset="0"/>
                <a:cs typeface="Arial" charset="0"/>
              </a:rPr>
              <a:t>f</a:t>
            </a:r>
            <a:r>
              <a:rPr lang="en-US" sz="3600" kern="0" baseline="-25000" dirty="0" err="1">
                <a:solidFill>
                  <a:srgbClr val="FFC000"/>
                </a:solidFill>
                <a:latin typeface="Arial" charset="0"/>
                <a:cs typeface="Arial" charset="0"/>
              </a:rPr>
              <a:t>Samp</a:t>
            </a:r>
            <a:endParaRPr lang="en-US" sz="3600" kern="0" baseline="-25000" dirty="0">
              <a:solidFill>
                <a:srgbClr val="FFC000"/>
              </a:solidFill>
              <a:latin typeface="Arial" charset="0"/>
              <a:cs typeface="Arial" charset="0"/>
            </a:endParaRPr>
          </a:p>
        </p:txBody>
      </p:sp>
      <p:sp>
        <p:nvSpPr>
          <p:cNvPr id="4" name="Rectangle 3"/>
          <p:cNvSpPr/>
          <p:nvPr/>
        </p:nvSpPr>
        <p:spPr>
          <a:xfrm>
            <a:off x="4703763" y="2835275"/>
            <a:ext cx="628650" cy="461963"/>
          </a:xfrm>
          <a:prstGeom prst="rect">
            <a:avLst/>
          </a:prstGeom>
        </p:spPr>
        <p:txBody>
          <a:bodyPr wrap="none">
            <a:spAutoFit/>
          </a:bodyPr>
          <a:lstStyle/>
          <a:p>
            <a:pPr>
              <a:defRPr/>
            </a:pPr>
            <a:r>
              <a:rPr lang="en-US" dirty="0">
                <a:solidFill>
                  <a:srgbClr val="C0C0C0">
                    <a:lumMod val="20000"/>
                    <a:lumOff val="80000"/>
                  </a:srgbClr>
                </a:solidFill>
                <a:latin typeface="Arial" charset="0"/>
                <a:cs typeface="+mn-cs"/>
              </a:rPr>
              <a:t>x(t)</a:t>
            </a:r>
          </a:p>
        </p:txBody>
      </p:sp>
      <p:sp>
        <p:nvSpPr>
          <p:cNvPr id="12" name="Rectangle 11"/>
          <p:cNvSpPr/>
          <p:nvPr/>
        </p:nvSpPr>
        <p:spPr>
          <a:xfrm>
            <a:off x="6218238" y="2855913"/>
            <a:ext cx="681037" cy="461962"/>
          </a:xfrm>
          <a:prstGeom prst="rect">
            <a:avLst/>
          </a:prstGeom>
        </p:spPr>
        <p:txBody>
          <a:bodyPr wrap="none">
            <a:spAutoFit/>
          </a:bodyPr>
          <a:lstStyle/>
          <a:p>
            <a:pPr>
              <a:defRPr/>
            </a:pPr>
            <a:r>
              <a:rPr lang="en-US" dirty="0">
                <a:solidFill>
                  <a:srgbClr val="C0C0C0">
                    <a:lumMod val="20000"/>
                    <a:lumOff val="80000"/>
                  </a:srgbClr>
                </a:solidFill>
                <a:latin typeface="Arial" charset="0"/>
                <a:cs typeface="+mn-cs"/>
              </a:rPr>
              <a:t>x[n]</a:t>
            </a:r>
          </a:p>
        </p:txBody>
      </p:sp>
      <p:pic>
        <p:nvPicPr>
          <p:cNvPr id="348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1308100"/>
            <a:ext cx="667385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4E5F2BB-1126-4E44-A902-51584241185C}" type="slidenum">
              <a:rPr lang="en-US" altLang="en-US" sz="1400">
                <a:solidFill>
                  <a:srgbClr val="F2F2F2"/>
                </a:solidFill>
              </a:rPr>
              <a:pPr/>
              <a:t>1</a:t>
            </a:fld>
            <a:endParaRPr lang="en-US" altLang="en-US" sz="1400">
              <a:solidFill>
                <a:srgbClr val="F2F2F2"/>
              </a:solidFill>
            </a:endParaRPr>
          </a:p>
        </p:txBody>
      </p:sp>
    </p:spTree>
    <p:custDataLst>
      <p:tags r:id="rId1"/>
    </p:custDataLst>
  </p:cSld>
  <p:clrMapOvr>
    <a:masterClrMapping/>
  </p:clrMapOvr>
  <p:transition spd="slow" advTm="790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Effect of non-coherent sampling</a:t>
            </a:r>
          </a:p>
        </p:txBody>
      </p:sp>
      <p:sp>
        <p:nvSpPr>
          <p:cNvPr id="44035" name="Content Placeholder 2"/>
          <p:cNvSpPr>
            <a:spLocks noGrp="1"/>
          </p:cNvSpPr>
          <p:nvPr>
            <p:ph sz="half" idx="1"/>
          </p:nvPr>
        </p:nvSpPr>
        <p:spPr>
          <a:xfrm>
            <a:off x="228600" y="990600"/>
            <a:ext cx="5334000" cy="5029200"/>
          </a:xfrm>
        </p:spPr>
        <p:txBody>
          <a:bodyPr/>
          <a:lstStyle/>
          <a:p>
            <a:r>
              <a:rPr lang="en-US" altLang="en-US">
                <a:solidFill>
                  <a:srgbClr val="0070C0"/>
                </a:solidFill>
              </a:rPr>
              <a:t>Example:</a:t>
            </a:r>
          </a:p>
          <a:p>
            <a:pPr lvl="1"/>
            <a:r>
              <a:rPr lang="en-US" altLang="en-US"/>
              <a:t>f</a:t>
            </a:r>
            <a:r>
              <a:rPr lang="en-US" altLang="en-US" baseline="-25000"/>
              <a:t>Samp</a:t>
            </a:r>
            <a:r>
              <a:rPr lang="en-US" altLang="en-US"/>
              <a:t> = 200 MHz</a:t>
            </a:r>
          </a:p>
          <a:p>
            <a:pPr lvl="1"/>
            <a:r>
              <a:rPr lang="en-US" altLang="en-US"/>
              <a:t>M = 8192</a:t>
            </a:r>
          </a:p>
          <a:p>
            <a:pPr lvl="1"/>
            <a:r>
              <a:rPr lang="en-US" altLang="en-US"/>
              <a:t>J</a:t>
            </a:r>
            <a:r>
              <a:rPr lang="en-US" altLang="en-US" baseline="-25000"/>
              <a:t>coh</a:t>
            </a:r>
            <a:r>
              <a:rPr lang="en-US" altLang="en-US"/>
              <a:t> = 1999</a:t>
            </a:r>
          </a:p>
          <a:p>
            <a:pPr lvl="1"/>
            <a:r>
              <a:rPr lang="en-US" altLang="en-US"/>
              <a:t>f</a:t>
            </a:r>
            <a:r>
              <a:rPr lang="en-US" altLang="en-US" baseline="-25000"/>
              <a:t>Sig_coh</a:t>
            </a:r>
            <a:r>
              <a:rPr lang="en-US" altLang="en-US"/>
              <a:t> = 48.8037109375 MHz</a:t>
            </a:r>
          </a:p>
          <a:p>
            <a:pPr lvl="1"/>
            <a:r>
              <a:rPr lang="en-US" altLang="en-US"/>
              <a:t>For 1ppm error in f</a:t>
            </a:r>
            <a:r>
              <a:rPr lang="en-US" altLang="en-US" baseline="-25000"/>
              <a:t>Sig</a:t>
            </a:r>
          </a:p>
          <a:p>
            <a:pPr lvl="2"/>
            <a:r>
              <a:rPr lang="en-US" altLang="en-US"/>
              <a:t>f</a:t>
            </a:r>
            <a:r>
              <a:rPr lang="en-US" altLang="en-US" baseline="-25000"/>
              <a:t>Sig</a:t>
            </a:r>
            <a:r>
              <a:rPr lang="en-US" altLang="en-US"/>
              <a:t> = 48.80376 MHz</a:t>
            </a:r>
          </a:p>
          <a:p>
            <a:pPr lvl="2"/>
            <a:r>
              <a:rPr lang="en-US" altLang="en-US"/>
              <a:t>J = 1999.0020096.</a:t>
            </a:r>
          </a:p>
          <a:p>
            <a:pPr lvl="1"/>
            <a:r>
              <a:rPr lang="en-US" altLang="en-US"/>
              <a:t>For 0.5 ppm error in f</a:t>
            </a:r>
            <a:r>
              <a:rPr lang="en-US" altLang="en-US" baseline="-25000"/>
              <a:t>Sig</a:t>
            </a:r>
          </a:p>
          <a:p>
            <a:pPr lvl="2"/>
            <a:r>
              <a:rPr lang="en-US" altLang="en-US"/>
              <a:t>f</a:t>
            </a:r>
            <a:r>
              <a:rPr lang="en-US" altLang="en-US" baseline="-25000"/>
              <a:t>Sig</a:t>
            </a:r>
            <a:r>
              <a:rPr lang="en-US" altLang="en-US"/>
              <a:t> = 48.80373 MHz </a:t>
            </a:r>
          </a:p>
          <a:p>
            <a:pPr lvl="2"/>
            <a:r>
              <a:rPr lang="en-US" altLang="en-US"/>
              <a:t>J = 1999.0007808.</a:t>
            </a:r>
          </a:p>
        </p:txBody>
      </p:sp>
      <p:pic>
        <p:nvPicPr>
          <p:cNvPr id="3379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287120" y="1645916"/>
            <a:ext cx="3733800" cy="2133600"/>
          </a:xfrm>
          <a:prstGeom prst="rect">
            <a:avLst/>
          </a:prstGeom>
          <a:noFill/>
          <a:ln w="9525">
            <a:noFill/>
            <a:miter lim="800000"/>
            <a:headEnd/>
            <a:tailEnd/>
          </a:ln>
          <a:effectLst/>
        </p:spPr>
      </p:pic>
      <p:sp>
        <p:nvSpPr>
          <p:cNvPr id="44037" name="Rectangle 6"/>
          <p:cNvSpPr>
            <a:spLocks noChangeArrowheads="1"/>
          </p:cNvSpPr>
          <p:nvPr/>
        </p:nvSpPr>
        <p:spPr bwMode="auto">
          <a:xfrm>
            <a:off x="1568450" y="6357938"/>
            <a:ext cx="7267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a:solidFill>
                  <a:srgbClr val="FF0000"/>
                </a:solidFill>
                <a:cs typeface="Times New Roman" panose="02020603050405020304" pitchFamily="18" charset="0"/>
              </a:rPr>
              <a:t>Plots show skirting in the spectrum even at 0.5 ppm error level.</a:t>
            </a:r>
          </a:p>
        </p:txBody>
      </p:sp>
      <p:pic>
        <p:nvPicPr>
          <p:cNvPr id="23553" name="Picture 1"/>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5301188" y="3865154"/>
            <a:ext cx="3733800" cy="2541256"/>
          </a:xfrm>
          <a:prstGeom prst="rect">
            <a:avLst/>
          </a:prstGeom>
          <a:noFill/>
          <a:ln w="9525">
            <a:noFill/>
            <a:miter lim="800000"/>
            <a:headEnd/>
            <a:tailEnd/>
          </a:ln>
          <a:effectLst/>
        </p:spPr>
      </p:pic>
      <p:sp>
        <p:nvSpPr>
          <p:cNvPr id="440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FF5776-58BD-4C7A-B200-679E58A9779D}" type="slidenum">
              <a:rPr lang="en-US" altLang="en-US" sz="1400">
                <a:solidFill>
                  <a:srgbClr val="000000"/>
                </a:solidFill>
              </a:rPr>
              <a:pPr/>
              <a:t>10</a:t>
            </a:fld>
            <a:endParaRPr lang="en-US" altLang="en-US" sz="1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68A176D-B5F1-40F2-9F8F-4EC11D2BB7DD}" type="slidenum">
              <a:rPr lang="en-US" altLang="en-US" sz="1400"/>
              <a:pPr/>
              <a:t>11</a:t>
            </a:fld>
            <a:endParaRPr lang="en-US" altLang="en-US" sz="1400"/>
          </a:p>
        </p:txBody>
      </p:sp>
      <p:sp>
        <p:nvSpPr>
          <p:cNvPr id="45059" name="Rectangle 2"/>
          <p:cNvSpPr>
            <a:spLocks noGrp="1" noChangeArrowheads="1"/>
          </p:cNvSpPr>
          <p:nvPr>
            <p:ph type="title" sz="quarter"/>
          </p:nvPr>
        </p:nvSpPr>
        <p:spPr/>
        <p:txBody>
          <a:bodyPr/>
          <a:lstStyle/>
          <a:p>
            <a:r>
              <a:rPr lang="en-US" altLang="en-US">
                <a:cs typeface="Arial" panose="020B0604020202020204" pitchFamily="34" charset="0"/>
              </a:rPr>
              <a:t>Additional graphical illustration</a:t>
            </a:r>
          </a:p>
        </p:txBody>
      </p:sp>
      <p:pic>
        <p:nvPicPr>
          <p:cNvPr id="45060" name="Picture 9"/>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143500" y="1447800"/>
            <a:ext cx="3048000" cy="2286000"/>
          </a:xfrm>
          <a:solidFill>
            <a:schemeClr val="accent1"/>
          </a:solidFill>
        </p:spPr>
      </p:pic>
      <p:pic>
        <p:nvPicPr>
          <p:cNvPr id="45061" name="Picture 10"/>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952500" y="3886200"/>
            <a:ext cx="3048000" cy="2286000"/>
          </a:xfrm>
          <a:solidFill>
            <a:schemeClr val="accent1"/>
          </a:solidFill>
        </p:spPr>
      </p:pic>
      <p:pic>
        <p:nvPicPr>
          <p:cNvPr id="45062" name="Picture 11"/>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5143500" y="3886200"/>
            <a:ext cx="3048000" cy="2286000"/>
          </a:xfrm>
          <a:solidFill>
            <a:schemeClr val="accent1"/>
          </a:solidFill>
        </p:spPr>
      </p:pic>
      <p:pic>
        <p:nvPicPr>
          <p:cNvPr id="45063" name="Picture 14"/>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952500" y="1447800"/>
            <a:ext cx="3048000" cy="2286000"/>
          </a:xfrm>
          <a:solidFill>
            <a:schemeClr val="accent1"/>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Problem Statement</a:t>
            </a:r>
          </a:p>
        </p:txBody>
      </p:sp>
      <p:pic>
        <p:nvPicPr>
          <p:cNvPr id="460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820863"/>
            <a:ext cx="4724400" cy="2066925"/>
          </a:xfrm>
        </p:spPr>
      </p:pic>
      <p:sp>
        <p:nvSpPr>
          <p:cNvPr id="46084" name="Rectangle 4"/>
          <p:cNvSpPr>
            <a:spLocks noChangeArrowheads="1"/>
          </p:cNvSpPr>
          <p:nvPr/>
        </p:nvSpPr>
        <p:spPr bwMode="auto">
          <a:xfrm>
            <a:off x="609600" y="3962400"/>
            <a:ext cx="3895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f</a:t>
            </a:r>
            <a:r>
              <a:rPr lang="en-US" altLang="en-US" baseline="-25000">
                <a:solidFill>
                  <a:srgbClr val="FFFF00"/>
                </a:solidFill>
              </a:rPr>
              <a:t>Sig</a:t>
            </a:r>
            <a:r>
              <a:rPr lang="en-US" altLang="en-US">
                <a:solidFill>
                  <a:srgbClr val="FFFF00"/>
                </a:solidFill>
              </a:rPr>
              <a:t> and f</a:t>
            </a:r>
            <a:r>
              <a:rPr lang="en-US" altLang="en-US" baseline="-25000">
                <a:solidFill>
                  <a:srgbClr val="FFFF00"/>
                </a:solidFill>
              </a:rPr>
              <a:t>Samp</a:t>
            </a:r>
            <a:r>
              <a:rPr lang="en-US" altLang="en-US">
                <a:solidFill>
                  <a:srgbClr val="FFFF00"/>
                </a:solidFill>
              </a:rPr>
              <a:t> are not coherent</a:t>
            </a:r>
          </a:p>
        </p:txBody>
      </p:sp>
      <p:sp>
        <p:nvSpPr>
          <p:cNvPr id="46085" name="Rectangle 5"/>
          <p:cNvSpPr>
            <a:spLocks noChangeArrowheads="1"/>
          </p:cNvSpPr>
          <p:nvPr/>
        </p:nvSpPr>
        <p:spPr bwMode="auto">
          <a:xfrm>
            <a:off x="636588" y="4800600"/>
            <a:ext cx="7553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a:solidFill>
                  <a:srgbClr val="FFFF00"/>
                </a:solidFill>
              </a:rPr>
              <a:t>Goal: </a:t>
            </a:r>
            <a:r>
              <a:rPr lang="en-US" altLang="en-US" sz="2800">
                <a:solidFill>
                  <a:srgbClr val="FFFF00"/>
                </a:solidFill>
              </a:rPr>
              <a:t>From x[n] compute the spectral parameters</a:t>
            </a:r>
          </a:p>
          <a:p>
            <a:pPr eaLnBrk="1" hangingPunct="1"/>
            <a:r>
              <a:rPr lang="en-US" altLang="en-US" sz="2800">
                <a:solidFill>
                  <a:srgbClr val="FFFF00"/>
                </a:solidFill>
              </a:rPr>
              <a:t>           of x(t) accurately.</a:t>
            </a:r>
          </a:p>
        </p:txBody>
      </p:sp>
      <p:sp>
        <p:nvSpPr>
          <p:cNvPr id="460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BD3E7CF-C48A-48FC-BA2B-ACC5DEB731E8}" type="slidenum">
              <a:rPr lang="en-US" altLang="en-US" sz="1400">
                <a:solidFill>
                  <a:srgbClr val="000000"/>
                </a:solidFill>
              </a:rPr>
              <a:pPr/>
              <a:t>12</a:t>
            </a:fld>
            <a:endParaRPr lang="en-US" altLang="en-US" sz="1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Details on assumptions</a:t>
            </a:r>
          </a:p>
        </p:txBody>
      </p:sp>
      <p:sp>
        <p:nvSpPr>
          <p:cNvPr id="47107" name="Rectangle 9"/>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graphicFrame>
        <p:nvGraphicFramePr>
          <p:cNvPr id="47108" name="Object 8"/>
          <p:cNvGraphicFramePr>
            <a:graphicFrameLocks noChangeAspect="1"/>
          </p:cNvGraphicFramePr>
          <p:nvPr/>
        </p:nvGraphicFramePr>
        <p:xfrm>
          <a:off x="1382713" y="2941638"/>
          <a:ext cx="7037387" cy="3687762"/>
        </p:xfrm>
        <a:graphic>
          <a:graphicData uri="http://schemas.openxmlformats.org/presentationml/2006/ole">
            <mc:AlternateContent xmlns:mc="http://schemas.openxmlformats.org/markup-compatibility/2006">
              <mc:Choice xmlns:v="urn:schemas-microsoft-com:vml" Requires="v">
                <p:oleObj name="Equation" r:id="rId2" imgW="3073320" imgH="1612800" progId="Equation.DSMT4">
                  <p:embed/>
                </p:oleObj>
              </mc:Choice>
              <mc:Fallback>
                <p:oleObj name="Equation" r:id="rId2" imgW="3073320" imgH="1612800" progId="Equation.DSMT4">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2941638"/>
                        <a:ext cx="7037387"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210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7948D1-AE05-4E1D-81F5-6E3435AFE208}" type="slidenum">
              <a:rPr lang="en-US" altLang="en-US" sz="1400">
                <a:solidFill>
                  <a:srgbClr val="000000"/>
                </a:solidFill>
              </a:rPr>
              <a:pPr/>
              <a:t>13</a:t>
            </a:fld>
            <a:endParaRPr lang="en-US" altLang="en-US"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Spectral Testing using Traditional FFT</a:t>
            </a:r>
          </a:p>
        </p:txBody>
      </p:sp>
      <p:sp>
        <p:nvSpPr>
          <p:cNvPr id="3" name="Content Placeholder 2"/>
          <p:cNvSpPr>
            <a:spLocks noGrp="1"/>
          </p:cNvSpPr>
          <p:nvPr>
            <p:ph idx="1"/>
          </p:nvPr>
        </p:nvSpPr>
        <p:spPr/>
        <p:txBody>
          <a:bodyPr>
            <a:normAutofit fontScale="92500" lnSpcReduction="20000"/>
          </a:bodyPr>
          <a:lstStyle/>
          <a:p>
            <a:pPr>
              <a:buFontTx/>
              <a:buNone/>
              <a:defRPr/>
            </a:pPr>
            <a:r>
              <a:rPr lang="en-US" dirty="0">
                <a:solidFill>
                  <a:srgbClr val="0070C0"/>
                </a:solidFill>
              </a:rPr>
              <a:t>Coherent sampling.</a:t>
            </a:r>
          </a:p>
          <a:p>
            <a:pPr>
              <a:defRPr/>
            </a:pPr>
            <a:r>
              <a:rPr lang="en-US" dirty="0"/>
              <a:t>Compute the FFT of M points</a:t>
            </a:r>
          </a:p>
          <a:p>
            <a:pPr lvl="1">
              <a:defRPr/>
            </a:pPr>
            <a:endParaRPr lang="en-US" dirty="0"/>
          </a:p>
          <a:p>
            <a:pPr>
              <a:defRPr/>
            </a:pPr>
            <a:endParaRPr lang="en-US" dirty="0"/>
          </a:p>
          <a:p>
            <a:pPr>
              <a:defRPr/>
            </a:pPr>
            <a:r>
              <a:rPr lang="en-US" u="sng" dirty="0">
                <a:solidFill>
                  <a:srgbClr val="FF0000"/>
                </a:solidFill>
              </a:rPr>
              <a:t>Theorem 1</a:t>
            </a:r>
            <a:r>
              <a:rPr lang="en-US" dirty="0"/>
              <a:t>: The Fourier coefficient of </a:t>
            </a:r>
            <a:r>
              <a:rPr lang="en-US" dirty="0" err="1"/>
              <a:t>i</a:t>
            </a:r>
            <a:r>
              <a:rPr lang="en-US" baseline="30000" dirty="0" err="1"/>
              <a:t>th</a:t>
            </a:r>
            <a:r>
              <a:rPr lang="en-US" dirty="0"/>
              <a:t> harmonic, X</a:t>
            </a:r>
            <a:r>
              <a:rPr lang="en-US" baseline="-25000" dirty="0"/>
              <a:t>i*J</a:t>
            </a:r>
            <a:r>
              <a:rPr lang="en-US" dirty="0"/>
              <a:t> depends only on the </a:t>
            </a:r>
            <a:r>
              <a:rPr lang="en-US" dirty="0" err="1"/>
              <a:t>i</a:t>
            </a:r>
            <a:r>
              <a:rPr lang="en-US" baseline="30000" dirty="0" err="1"/>
              <a:t>th</a:t>
            </a:r>
            <a:r>
              <a:rPr lang="en-US" dirty="0"/>
              <a:t> harmonic power and noise.</a:t>
            </a:r>
          </a:p>
          <a:p>
            <a:pPr>
              <a:defRPr/>
            </a:pPr>
            <a:endParaRPr lang="en-US" dirty="0"/>
          </a:p>
          <a:p>
            <a:pPr>
              <a:defRPr/>
            </a:pPr>
            <a:endParaRPr lang="en-US" dirty="0"/>
          </a:p>
          <a:p>
            <a:pPr>
              <a:defRPr/>
            </a:pPr>
            <a:r>
              <a:rPr lang="en-US" dirty="0"/>
              <a:t>This method is very efficient and accurate.</a:t>
            </a:r>
          </a:p>
          <a:p>
            <a:pPr lvl="1">
              <a:defRPr/>
            </a:pPr>
            <a:endParaRPr lang="en-US" dirty="0"/>
          </a:p>
        </p:txBody>
      </p:sp>
      <p:graphicFrame>
        <p:nvGraphicFramePr>
          <p:cNvPr id="48132" name="Object 2"/>
          <p:cNvGraphicFramePr>
            <a:graphicFrameLocks noChangeAspect="1"/>
          </p:cNvGraphicFramePr>
          <p:nvPr/>
        </p:nvGraphicFramePr>
        <p:xfrm>
          <a:off x="2133600" y="2209800"/>
          <a:ext cx="3743325" cy="746125"/>
        </p:xfrm>
        <a:graphic>
          <a:graphicData uri="http://schemas.openxmlformats.org/presentationml/2006/ole">
            <mc:AlternateContent xmlns:mc="http://schemas.openxmlformats.org/markup-compatibility/2006">
              <mc:Choice xmlns:v="urn:schemas-microsoft-com:vml" Requires="v">
                <p:oleObj name="Equation" r:id="rId2" imgW="2145960" imgH="419040" progId="Equation.DSMT4">
                  <p:embed/>
                </p:oleObj>
              </mc:Choice>
              <mc:Fallback>
                <p:oleObj name="Equation" r:id="rId2" imgW="2145960" imgH="41904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37433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3" name="Object 4"/>
          <p:cNvGraphicFramePr>
            <a:graphicFrameLocks noChangeAspect="1"/>
          </p:cNvGraphicFramePr>
          <p:nvPr/>
        </p:nvGraphicFramePr>
        <p:xfrm>
          <a:off x="1981200" y="4419600"/>
          <a:ext cx="5856288" cy="701675"/>
        </p:xfrm>
        <a:graphic>
          <a:graphicData uri="http://schemas.openxmlformats.org/presentationml/2006/ole">
            <mc:AlternateContent xmlns:mc="http://schemas.openxmlformats.org/markup-compatibility/2006">
              <mc:Choice xmlns:v="urn:schemas-microsoft-com:vml" Requires="v">
                <p:oleObj name="Equation" r:id="rId4" imgW="3288960" imgH="393480" progId="Equation.DSMT4">
                  <p:embed/>
                </p:oleObj>
              </mc:Choice>
              <mc:Fallback>
                <p:oleObj name="Equation" r:id="rId4" imgW="328896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419600"/>
                        <a:ext cx="5856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0D5E460-9684-4BBF-B7B6-36DEAD104CA8}" type="slidenum">
              <a:rPr lang="en-US" altLang="en-US" sz="1400">
                <a:solidFill>
                  <a:srgbClr val="000000"/>
                </a:solidFill>
              </a:rPr>
              <a:pPr/>
              <a:t>14</a:t>
            </a:fld>
            <a:endParaRPr lang="en-US" altLang="en-US" sz="1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Spectral Testing using Traditional FFT</a:t>
            </a:r>
          </a:p>
        </p:txBody>
      </p:sp>
      <p:sp>
        <p:nvSpPr>
          <p:cNvPr id="3" name="Content Placeholder 2"/>
          <p:cNvSpPr>
            <a:spLocks noGrp="1"/>
          </p:cNvSpPr>
          <p:nvPr>
            <p:ph idx="1"/>
          </p:nvPr>
        </p:nvSpPr>
        <p:spPr>
          <a:xfrm>
            <a:off x="685800" y="1219200"/>
            <a:ext cx="8229600" cy="5257800"/>
          </a:xfrm>
        </p:spPr>
        <p:txBody>
          <a:bodyPr>
            <a:normAutofit fontScale="70000" lnSpcReduction="20000"/>
          </a:bodyPr>
          <a:lstStyle/>
          <a:p>
            <a:pPr>
              <a:buFontTx/>
              <a:buNone/>
              <a:defRPr/>
            </a:pPr>
            <a:r>
              <a:rPr lang="en-US" dirty="0">
                <a:solidFill>
                  <a:srgbClr val="0070C0"/>
                </a:solidFill>
              </a:rPr>
              <a:t>Non-coherent sampling.</a:t>
            </a:r>
          </a:p>
          <a:p>
            <a:pPr>
              <a:defRPr/>
            </a:pPr>
            <a:r>
              <a:rPr lang="en-US" dirty="0"/>
              <a:t>Compute the FFT of M points recorded.</a:t>
            </a:r>
          </a:p>
          <a:p>
            <a:pPr lvl="1">
              <a:defRPr/>
            </a:pPr>
            <a:endParaRPr lang="en-US" dirty="0"/>
          </a:p>
          <a:p>
            <a:pPr>
              <a:defRPr/>
            </a:pPr>
            <a:endParaRPr lang="en-US" dirty="0"/>
          </a:p>
          <a:p>
            <a:pPr>
              <a:defRPr/>
            </a:pPr>
            <a:endParaRPr lang="en-US" dirty="0"/>
          </a:p>
          <a:p>
            <a:pPr>
              <a:defRPr/>
            </a:pPr>
            <a:r>
              <a:rPr lang="en-US" u="sng" dirty="0">
                <a:solidFill>
                  <a:srgbClr val="FF0000"/>
                </a:solidFill>
              </a:rPr>
              <a:t>Theorem 2</a:t>
            </a:r>
            <a:r>
              <a:rPr lang="en-US" dirty="0"/>
              <a:t>: The error in X</a:t>
            </a:r>
            <a:r>
              <a:rPr lang="en-US" baseline="-25000" dirty="0"/>
              <a:t>i*J</a:t>
            </a:r>
            <a:r>
              <a:rPr lang="en-US" dirty="0"/>
              <a:t> due to non-coherency in the fundamental is large. </a:t>
            </a:r>
            <a:r>
              <a:rPr lang="en-US" sz="2600" dirty="0"/>
              <a:t>(X</a:t>
            </a:r>
            <a:r>
              <a:rPr lang="en-US" sz="2600" baseline="-25000" dirty="0"/>
              <a:t>i*J</a:t>
            </a:r>
            <a:r>
              <a:rPr lang="en-US" sz="2600" dirty="0"/>
              <a:t> is the Fourier coefficient of </a:t>
            </a:r>
            <a:r>
              <a:rPr lang="en-US" sz="2600" dirty="0" err="1"/>
              <a:t>i</a:t>
            </a:r>
            <a:r>
              <a:rPr lang="en-US" sz="2600" baseline="30000" dirty="0" err="1"/>
              <a:t>th</a:t>
            </a:r>
            <a:r>
              <a:rPr lang="en-US" sz="2600" dirty="0"/>
              <a:t> harmonic)</a:t>
            </a:r>
          </a:p>
          <a:p>
            <a:pPr>
              <a:defRPr/>
            </a:pPr>
            <a:r>
              <a:rPr lang="en-US" u="sng" dirty="0">
                <a:solidFill>
                  <a:srgbClr val="FF0000"/>
                </a:solidFill>
              </a:rPr>
              <a:t>Theorem 3</a:t>
            </a:r>
            <a:r>
              <a:rPr lang="en-US" dirty="0"/>
              <a:t>: The error in X</a:t>
            </a:r>
            <a:r>
              <a:rPr lang="en-US" baseline="-25000" dirty="0"/>
              <a:t>i*J</a:t>
            </a:r>
            <a:r>
              <a:rPr lang="en-US" dirty="0"/>
              <a:t> due to non-coherency in all harmonics (excluding fundamental) is negligible.</a:t>
            </a:r>
          </a:p>
          <a:p>
            <a:pPr>
              <a:defRPr/>
            </a:pPr>
            <a:endParaRPr lang="en-US" dirty="0"/>
          </a:p>
          <a:p>
            <a:pPr>
              <a:defRPr/>
            </a:pPr>
            <a:r>
              <a:rPr lang="en-US" dirty="0"/>
              <a:t>From Theorems 2 and 3, if the non-coherent fundamental component can be identified and replaced by a coherent fundamental, the harmonic power can be accurately estimated.</a:t>
            </a:r>
          </a:p>
        </p:txBody>
      </p:sp>
      <p:graphicFrame>
        <p:nvGraphicFramePr>
          <p:cNvPr id="49156" name="Object 2"/>
          <p:cNvGraphicFramePr>
            <a:graphicFrameLocks noChangeAspect="1"/>
          </p:cNvGraphicFramePr>
          <p:nvPr/>
        </p:nvGraphicFramePr>
        <p:xfrm>
          <a:off x="2362200" y="2438400"/>
          <a:ext cx="3917950" cy="723900"/>
        </p:xfrm>
        <a:graphic>
          <a:graphicData uri="http://schemas.openxmlformats.org/presentationml/2006/ole">
            <mc:AlternateContent xmlns:mc="http://schemas.openxmlformats.org/markup-compatibility/2006">
              <mc:Choice xmlns:v="urn:schemas-microsoft-com:vml" Requires="v">
                <p:oleObj name="Equation" r:id="rId2" imgW="2311200" imgH="419040" progId="Equation.DSMT4">
                  <p:embed/>
                </p:oleObj>
              </mc:Choice>
              <mc:Fallback>
                <p:oleObj name="Equation" r:id="rId2" imgW="2311200" imgH="41904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38400"/>
                        <a:ext cx="39179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F28E2A5-01FE-4F74-8457-702B90BB961D}" type="slidenum">
              <a:rPr lang="en-US" altLang="en-US" sz="1400">
                <a:solidFill>
                  <a:srgbClr val="000000"/>
                </a:solidFill>
              </a:rPr>
              <a:pPr/>
              <a:t>15</a:t>
            </a:fld>
            <a:endParaRPr lang="en-US" altLang="en-US" sz="14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31763"/>
            <a:ext cx="9144000" cy="609600"/>
          </a:xfrm>
        </p:spPr>
        <p:txBody>
          <a:bodyPr/>
          <a:lstStyle/>
          <a:p>
            <a:r>
              <a:rPr lang="en-US" altLang="en-US"/>
              <a:t>Existing methods for non-coherency</a:t>
            </a:r>
          </a:p>
        </p:txBody>
      </p:sp>
      <p:sp>
        <p:nvSpPr>
          <p:cNvPr id="50179" name="Content Placeholder 2"/>
          <p:cNvSpPr>
            <a:spLocks noGrp="1"/>
          </p:cNvSpPr>
          <p:nvPr>
            <p:ph idx="1"/>
          </p:nvPr>
        </p:nvSpPr>
        <p:spPr>
          <a:xfrm>
            <a:off x="263525" y="850900"/>
            <a:ext cx="8672513" cy="5453063"/>
          </a:xfrm>
        </p:spPr>
        <p:txBody>
          <a:bodyPr/>
          <a:lstStyle/>
          <a:p>
            <a:pPr>
              <a:lnSpc>
                <a:spcPct val="100000"/>
              </a:lnSpc>
            </a:pPr>
            <a:r>
              <a:rPr lang="en-US" altLang="en-US"/>
              <a:t>Windowing</a:t>
            </a:r>
          </a:p>
          <a:p>
            <a:pPr lvl="1"/>
            <a:r>
              <a:rPr lang="en-US" altLang="en-US"/>
              <a:t>Most widely used, very fast</a:t>
            </a:r>
          </a:p>
          <a:p>
            <a:pPr>
              <a:lnSpc>
                <a:spcPct val="100000"/>
              </a:lnSpc>
            </a:pPr>
            <a:r>
              <a:rPr lang="en-US" altLang="en-US"/>
              <a:t>How it works</a:t>
            </a:r>
          </a:p>
          <a:p>
            <a:pPr lvl="1"/>
            <a:r>
              <a:rPr lang="en-US" altLang="en-US"/>
              <a:t>In time domain: multiply data by a window</a:t>
            </a:r>
          </a:p>
          <a:p>
            <a:pPr lvl="1"/>
            <a:r>
              <a:rPr lang="en-US" altLang="en-US"/>
              <a:t>In freq domain: push skirts down so that leaked power squeezed back into main lobe where the fundamental resides</a:t>
            </a:r>
          </a:p>
          <a:p>
            <a:pPr lvl="1"/>
            <a:r>
              <a:rPr lang="en-US" altLang="en-US"/>
              <a:t>Good for fundamental power, and SFDR</a:t>
            </a:r>
          </a:p>
          <a:p>
            <a:pPr>
              <a:lnSpc>
                <a:spcPct val="100000"/>
              </a:lnSpc>
            </a:pPr>
            <a:r>
              <a:rPr lang="en-US" altLang="en-US"/>
              <a:t>Limitations</a:t>
            </a:r>
          </a:p>
          <a:p>
            <a:pPr lvl="1"/>
            <a:r>
              <a:rPr lang="en-US" altLang="en-US"/>
              <a:t>It alters spectrum, </a:t>
            </a:r>
            <a:r>
              <a:rPr lang="en-US" altLang="en-US">
                <a:sym typeface="Wingdings" panose="05000000000000000000" pitchFamily="2" charset="2"/>
              </a:rPr>
              <a:t> wrong </a:t>
            </a:r>
            <a:r>
              <a:rPr lang="en-US" altLang="en-US"/>
              <a:t>SNR, wrong spurs</a:t>
            </a:r>
          </a:p>
          <a:p>
            <a:pPr lvl="1"/>
            <a:r>
              <a:rPr lang="en-US" altLang="en-US"/>
              <a:t>THD may also have significant errors</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F2D14C6-09AF-430A-A19A-18276B47863B}" type="slidenum">
              <a:rPr lang="en-US" altLang="en-US" sz="1400">
                <a:solidFill>
                  <a:srgbClr val="FFFFFF"/>
                </a:solidFill>
              </a:rPr>
              <a:pPr/>
              <a:t>16</a:t>
            </a:fld>
            <a:endParaRPr lang="en-US" altLang="en-US" sz="1400">
              <a:solidFill>
                <a:srgbClr val="FFFFFF"/>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8887444-E89F-4C9D-AD5E-0CDF029C6904}" type="slidenum">
              <a:rPr lang="en-US" altLang="en-US" sz="1400"/>
              <a:pPr/>
              <a:t>17</a:t>
            </a:fld>
            <a:endParaRPr lang="en-US" altLang="en-US" sz="1400"/>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xtBox 2"/>
          <p:cNvSpPr txBox="1">
            <a:spLocks noChangeArrowheads="1"/>
          </p:cNvSpPr>
          <p:nvPr/>
        </p:nvSpPr>
        <p:spPr bwMode="auto">
          <a:xfrm>
            <a:off x="1184275" y="188913"/>
            <a:ext cx="6775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600">
                <a:solidFill>
                  <a:srgbClr val="FFFF00"/>
                </a:solidFill>
                <a:latin typeface="Arial" panose="020B0604020202020204" pitchFamily="34" charset="0"/>
              </a:rPr>
              <a:t>Widely used method: windowing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AB2DB58-B90F-4FFB-90D2-CC40591E38EF}" type="slidenum">
              <a:rPr lang="en-US" altLang="en-US" sz="1400"/>
              <a:pPr/>
              <a:t>18</a:t>
            </a:fld>
            <a:endParaRPr lang="en-US" altLang="en-US" sz="1400"/>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209675"/>
            <a:ext cx="77152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Box 4"/>
          <p:cNvSpPr txBox="1">
            <a:spLocks noChangeArrowheads="1"/>
          </p:cNvSpPr>
          <p:nvPr/>
        </p:nvSpPr>
        <p:spPr bwMode="auto">
          <a:xfrm>
            <a:off x="1676400" y="304800"/>
            <a:ext cx="501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a:latin typeface="Arial" panose="020B0604020202020204" pitchFamily="34" charset="0"/>
              </a:rPr>
              <a:t>Most widely used windows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6A179A7-3AF8-4018-B986-CDD458820D51}" type="slidenum">
              <a:rPr lang="en-US" altLang="en-US" sz="1400"/>
              <a:pPr/>
              <a:t>19</a:t>
            </a:fld>
            <a:endParaRPr lang="en-US" altLang="en-US" sz="1400"/>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561975"/>
            <a:ext cx="770572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Spectral Testing</a:t>
            </a:r>
          </a:p>
        </p:txBody>
      </p:sp>
      <p:sp>
        <p:nvSpPr>
          <p:cNvPr id="4" name="Rectangle 3"/>
          <p:cNvSpPr/>
          <p:nvPr/>
        </p:nvSpPr>
        <p:spPr>
          <a:xfrm>
            <a:off x="731838" y="1100138"/>
            <a:ext cx="5118100" cy="523875"/>
          </a:xfrm>
          <a:prstGeom prst="rect">
            <a:avLst/>
          </a:prstGeom>
        </p:spPr>
        <p:txBody>
          <a:bodyPr wrap="none">
            <a:spAutoFit/>
          </a:bodyPr>
          <a:lstStyle/>
          <a:p>
            <a:pPr>
              <a:defRPr/>
            </a:pPr>
            <a:r>
              <a:rPr lang="en-US" sz="2800" dirty="0">
                <a:solidFill>
                  <a:srgbClr val="FFFF00"/>
                </a:solidFill>
                <a:latin typeface="Arial" charset="0"/>
                <a:cs typeface="+mn-cs"/>
              </a:rPr>
              <a:t>Signal generator Spectral Test</a:t>
            </a:r>
          </a:p>
        </p:txBody>
      </p:sp>
      <p:sp>
        <p:nvSpPr>
          <p:cNvPr id="11" name="Rectangle 10"/>
          <p:cNvSpPr/>
          <p:nvPr/>
        </p:nvSpPr>
        <p:spPr>
          <a:xfrm>
            <a:off x="4787900" y="3021013"/>
            <a:ext cx="554038" cy="400050"/>
          </a:xfrm>
          <a:prstGeom prst="rect">
            <a:avLst/>
          </a:prstGeom>
        </p:spPr>
        <p:txBody>
          <a:bodyPr wrap="none">
            <a:spAutoFit/>
          </a:bodyPr>
          <a:lstStyle/>
          <a:p>
            <a:pPr>
              <a:defRPr/>
            </a:pPr>
            <a:r>
              <a:rPr lang="en-US" sz="2000" i="1" kern="0" dirty="0">
                <a:solidFill>
                  <a:srgbClr val="C0C0C0">
                    <a:lumMod val="20000"/>
                    <a:lumOff val="80000"/>
                  </a:srgbClr>
                </a:solidFill>
                <a:latin typeface="Arial" charset="0"/>
                <a:cs typeface="+mn-cs"/>
              </a:rPr>
              <a:t>x(t)</a:t>
            </a:r>
            <a:endParaRPr lang="en-US" sz="2000" b="1" i="1" dirty="0">
              <a:solidFill>
                <a:srgbClr val="000000"/>
              </a:solidFill>
              <a:latin typeface="Arial" charset="0"/>
              <a:cs typeface="+mn-cs"/>
            </a:endParaRPr>
          </a:p>
        </p:txBody>
      </p:sp>
      <p:sp>
        <p:nvSpPr>
          <p:cNvPr id="12" name="Rectangle 11"/>
          <p:cNvSpPr/>
          <p:nvPr/>
        </p:nvSpPr>
        <p:spPr>
          <a:xfrm>
            <a:off x="6249988" y="3519488"/>
            <a:ext cx="596900" cy="401637"/>
          </a:xfrm>
          <a:prstGeom prst="rect">
            <a:avLst/>
          </a:prstGeom>
        </p:spPr>
        <p:txBody>
          <a:bodyPr wrap="none">
            <a:spAutoFit/>
          </a:bodyPr>
          <a:lstStyle/>
          <a:p>
            <a:pPr>
              <a:defRPr/>
            </a:pPr>
            <a:r>
              <a:rPr lang="en-US" sz="2000" i="1" kern="0" dirty="0">
                <a:solidFill>
                  <a:srgbClr val="C0C0C0">
                    <a:lumMod val="20000"/>
                    <a:lumOff val="80000"/>
                  </a:srgbClr>
                </a:solidFill>
                <a:latin typeface="Arial" charset="0"/>
                <a:cs typeface="+mn-cs"/>
              </a:rPr>
              <a:t>x[n]</a:t>
            </a:r>
            <a:endParaRPr lang="en-US" sz="2000" b="1" i="1" dirty="0">
              <a:solidFill>
                <a:srgbClr val="000000"/>
              </a:solidFill>
              <a:latin typeface="Arial" charset="0"/>
              <a:cs typeface="+mn-cs"/>
            </a:endParaRPr>
          </a:p>
        </p:txBody>
      </p:sp>
      <p:sp>
        <p:nvSpPr>
          <p:cNvPr id="5" name="Rectangle 4"/>
          <p:cNvSpPr/>
          <p:nvPr/>
        </p:nvSpPr>
        <p:spPr>
          <a:xfrm>
            <a:off x="476250" y="4300538"/>
            <a:ext cx="8562975" cy="461962"/>
          </a:xfrm>
          <a:prstGeom prst="rect">
            <a:avLst/>
          </a:prstGeom>
        </p:spPr>
        <p:txBody>
          <a:bodyPr>
            <a:spAutoFit/>
          </a:bodyPr>
          <a:lstStyle/>
          <a:p>
            <a:pPr>
              <a:defRPr/>
            </a:pPr>
            <a:r>
              <a:rPr lang="en-US" dirty="0">
                <a:solidFill>
                  <a:srgbClr val="FFFFFF"/>
                </a:solidFill>
                <a:latin typeface="Arial" charset="0"/>
                <a:cs typeface="+mn-cs"/>
              </a:rPr>
              <a:t>Spectral characteristics of the Signal generator is tested</a:t>
            </a:r>
            <a:endParaRPr lang="en-US" b="1" dirty="0">
              <a:solidFill>
                <a:srgbClr val="FFFFFF"/>
              </a:solidFill>
              <a:latin typeface="Arial" charset="0"/>
              <a:cs typeface="+mn-cs"/>
            </a:endParaRPr>
          </a:p>
        </p:txBody>
      </p:sp>
      <p:sp>
        <p:nvSpPr>
          <p:cNvPr id="15" name="Rectangle 14"/>
          <p:cNvSpPr/>
          <p:nvPr/>
        </p:nvSpPr>
        <p:spPr>
          <a:xfrm>
            <a:off x="476250" y="4833938"/>
            <a:ext cx="3771900" cy="461962"/>
          </a:xfrm>
          <a:prstGeom prst="rect">
            <a:avLst/>
          </a:prstGeom>
        </p:spPr>
        <p:txBody>
          <a:bodyPr>
            <a:spAutoFit/>
          </a:bodyPr>
          <a:lstStyle/>
          <a:p>
            <a:pPr>
              <a:defRPr/>
            </a:pPr>
            <a:r>
              <a:rPr lang="en-US" dirty="0">
                <a:solidFill>
                  <a:srgbClr val="FFFFFF"/>
                </a:solidFill>
                <a:latin typeface="Arial" charset="0"/>
                <a:cs typeface="+mn-cs"/>
              </a:rPr>
              <a:t>Ideal digitizer </a:t>
            </a:r>
            <a:endParaRPr lang="en-US" b="1" dirty="0">
              <a:solidFill>
                <a:srgbClr val="FFFFFF"/>
              </a:solidFill>
              <a:latin typeface="Arial" charset="0"/>
              <a:cs typeface="+mn-cs"/>
            </a:endParaRPr>
          </a:p>
        </p:txBody>
      </p:sp>
      <p:sp>
        <p:nvSpPr>
          <p:cNvPr id="16" name="Rectangle 15"/>
          <p:cNvSpPr/>
          <p:nvPr/>
        </p:nvSpPr>
        <p:spPr>
          <a:xfrm>
            <a:off x="476250" y="5448300"/>
            <a:ext cx="8191500" cy="461963"/>
          </a:xfrm>
          <a:prstGeom prst="rect">
            <a:avLst/>
          </a:prstGeom>
        </p:spPr>
        <p:txBody>
          <a:bodyPr>
            <a:spAutoFit/>
          </a:bodyPr>
          <a:lstStyle/>
          <a:p>
            <a:pPr>
              <a:defRPr/>
            </a:pPr>
            <a:r>
              <a:rPr lang="en-US" dirty="0">
                <a:solidFill>
                  <a:srgbClr val="FFFFFF"/>
                </a:solidFill>
                <a:latin typeface="Arial" charset="0"/>
                <a:cs typeface="+mn-cs"/>
              </a:rPr>
              <a:t>x[n] </a:t>
            </a:r>
            <a:r>
              <a:rPr lang="en-US" dirty="0">
                <a:solidFill>
                  <a:srgbClr val="FFFFFF"/>
                </a:solidFill>
                <a:latin typeface="Arial" charset="0"/>
                <a:cs typeface="+mn-cs"/>
                <a:sym typeface="Wingdings" pitchFamily="2" charset="2"/>
              </a:rPr>
              <a:t></a:t>
            </a:r>
            <a:r>
              <a:rPr lang="en-US" dirty="0">
                <a:solidFill>
                  <a:srgbClr val="FFFFFF"/>
                </a:solidFill>
                <a:latin typeface="Arial" charset="0"/>
                <a:cs typeface="+mn-cs"/>
              </a:rPr>
              <a:t> harmonic information of the Signal generator</a:t>
            </a:r>
            <a:endParaRPr lang="en-US" b="1" dirty="0">
              <a:solidFill>
                <a:srgbClr val="FFFFFF"/>
              </a:solidFill>
              <a:latin typeface="Arial" charset="0"/>
              <a:cs typeface="+mn-cs"/>
            </a:endParaRPr>
          </a:p>
        </p:txBody>
      </p:sp>
      <p:sp>
        <p:nvSpPr>
          <p:cNvPr id="3584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0FD7EB-8A9D-4D0B-8D70-CBC4A0D6CCBD}" type="slidenum">
              <a:rPr lang="en-US" altLang="en-US" sz="1400">
                <a:solidFill>
                  <a:srgbClr val="F2F2F2"/>
                </a:solidFill>
              </a:rPr>
              <a:pPr/>
              <a:t>2</a:t>
            </a:fld>
            <a:endParaRPr lang="en-US" altLang="en-US" sz="1400">
              <a:solidFill>
                <a:srgbClr val="F2F2F2"/>
              </a:solidFill>
            </a:endParaRPr>
          </a:p>
        </p:txBody>
      </p:sp>
      <p:pic>
        <p:nvPicPr>
          <p:cNvPr id="35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1978025"/>
            <a:ext cx="6688137"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58DD5C5-48C6-4B12-A630-8AC488C7E289}" type="slidenum">
              <a:rPr lang="en-US" altLang="en-US" sz="1400"/>
              <a:pPr/>
              <a:t>20</a:t>
            </a:fld>
            <a:endParaRPr lang="en-US" altLang="en-US" sz="1400"/>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576263"/>
            <a:ext cx="75914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8325"/>
            <a:ext cx="91440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2059D12-182F-47D9-9D64-E7F1D7D0CE2B}" type="slidenum">
              <a:rPr lang="en-US" altLang="en-US" sz="1400"/>
              <a:pPr/>
              <a:t>21</a:t>
            </a:fld>
            <a:endParaRPr lang="en-US" altLang="en-US" sz="1400"/>
          </a:p>
        </p:txBody>
      </p:sp>
      <p:sp>
        <p:nvSpPr>
          <p:cNvPr id="55300" name="TextBox 2"/>
          <p:cNvSpPr txBox="1">
            <a:spLocks noChangeArrowheads="1"/>
          </p:cNvSpPr>
          <p:nvPr/>
        </p:nvSpPr>
        <p:spPr bwMode="auto">
          <a:xfrm>
            <a:off x="762000" y="304800"/>
            <a:ext cx="74406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a:latin typeface="Arial" panose="020B0604020202020204" pitchFamily="34" charset="0"/>
              </a:rPr>
              <a:t>One of the best windows is Blackmann-Harris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Problem: it alters spectrum, requires care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8A36F80-322B-4C86-AFFF-A612245F89AD}" type="slidenum">
              <a:rPr lang="en-US" altLang="en-US" sz="1400"/>
              <a:pPr/>
              <a:t>22</a:t>
            </a:fld>
            <a:endParaRPr lang="en-US" altLang="en-US" sz="1400"/>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440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1F644B8-BB9F-438A-B275-9E57C5A20C04}" type="slidenum">
              <a:rPr lang="en-US" altLang="en-US" sz="1400"/>
              <a:pPr/>
              <a:t>23</a:t>
            </a:fld>
            <a:endParaRPr lang="en-US" altLang="en-US" sz="1400"/>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52475"/>
            <a:ext cx="85153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Box 2"/>
          <p:cNvSpPr txBox="1">
            <a:spLocks noChangeArrowheads="1"/>
          </p:cNvSpPr>
          <p:nvPr/>
        </p:nvSpPr>
        <p:spPr bwMode="auto">
          <a:xfrm>
            <a:off x="990600" y="228600"/>
            <a:ext cx="677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latin typeface="Arial" panose="020B0604020202020204" pitchFamily="34" charset="0"/>
              </a:rPr>
              <a:t>To use windows correctly: include the right #bins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131763"/>
            <a:ext cx="9144000" cy="609600"/>
          </a:xfrm>
        </p:spPr>
        <p:txBody>
          <a:bodyPr/>
          <a:lstStyle/>
          <a:p>
            <a:r>
              <a:rPr lang="en-US" altLang="en-US"/>
              <a:t>Existing methods for non-coherency</a:t>
            </a:r>
          </a:p>
        </p:txBody>
      </p:sp>
      <p:sp>
        <p:nvSpPr>
          <p:cNvPr id="58371" name="Content Placeholder 2"/>
          <p:cNvSpPr>
            <a:spLocks noGrp="1"/>
          </p:cNvSpPr>
          <p:nvPr>
            <p:ph idx="1"/>
          </p:nvPr>
        </p:nvSpPr>
        <p:spPr>
          <a:xfrm>
            <a:off x="263525" y="860425"/>
            <a:ext cx="8672513" cy="5513388"/>
          </a:xfrm>
        </p:spPr>
        <p:txBody>
          <a:bodyPr/>
          <a:lstStyle/>
          <a:p>
            <a:pPr>
              <a:lnSpc>
                <a:spcPct val="100000"/>
              </a:lnSpc>
            </a:pPr>
            <a:r>
              <a:rPr lang="en-US" altLang="en-US"/>
              <a:t>Four parameter sine wave fitting</a:t>
            </a:r>
          </a:p>
          <a:p>
            <a:pPr lvl="1"/>
            <a:r>
              <a:rPr lang="en-US" altLang="en-US" sz="2400"/>
              <a:t>Start with simple estimate of f_sig (from DFT)</a:t>
            </a:r>
          </a:p>
          <a:p>
            <a:pPr lvl="1"/>
            <a:r>
              <a:rPr lang="en-US" altLang="en-US" sz="2400"/>
              <a:t>Use LS on DC, A, </a:t>
            </a:r>
            <a:r>
              <a:rPr lang="en-US" altLang="en-US" sz="2400">
                <a:latin typeface="Symbol" panose="05050102010706020507" pitchFamily="18" charset="2"/>
              </a:rPr>
              <a:t>D</a:t>
            </a:r>
            <a:r>
              <a:rPr lang="en-US" altLang="en-US" sz="2400"/>
              <a:t>f, and </a:t>
            </a:r>
            <a:r>
              <a:rPr lang="en-US" altLang="en-US" sz="2400">
                <a:latin typeface="Symbol" panose="05050102010706020507" pitchFamily="18" charset="2"/>
              </a:rPr>
              <a:t>f</a:t>
            </a:r>
            <a:r>
              <a:rPr lang="en-US" altLang="en-US" sz="2400"/>
              <a:t>, with local linearization of </a:t>
            </a:r>
            <a:r>
              <a:rPr lang="en-US" altLang="en-US" sz="2400">
                <a:latin typeface="Symbol" panose="05050102010706020507" pitchFamily="18" charset="2"/>
              </a:rPr>
              <a:t>D</a:t>
            </a:r>
            <a:r>
              <a:rPr lang="en-US" altLang="en-US" sz="2400"/>
              <a:t>f.</a:t>
            </a:r>
          </a:p>
          <a:p>
            <a:pPr lvl="1"/>
            <a:r>
              <a:rPr lang="en-US" altLang="en-US" sz="2400"/>
              <a:t>Iterate up to six times to get accurate fundamental</a:t>
            </a:r>
          </a:p>
          <a:p>
            <a:pPr lvl="1"/>
            <a:r>
              <a:rPr lang="en-US" altLang="en-US" sz="2400"/>
              <a:t>Use three parameter sine fitting (since f_sig is now known) to estimated each harmonic distortion</a:t>
            </a:r>
          </a:p>
          <a:p>
            <a:pPr>
              <a:lnSpc>
                <a:spcPct val="100000"/>
              </a:lnSpc>
            </a:pPr>
            <a:r>
              <a:rPr lang="en-US" altLang="en-US"/>
              <a:t>Limitations</a:t>
            </a:r>
          </a:p>
          <a:p>
            <a:pPr lvl="1"/>
            <a:r>
              <a:rPr lang="en-US" altLang="en-US" sz="2400"/>
              <a:t>If </a:t>
            </a:r>
            <a:r>
              <a:rPr lang="en-US" altLang="en-US" sz="2400">
                <a:latin typeface="Symbol" panose="05050102010706020507" pitchFamily="18" charset="2"/>
              </a:rPr>
              <a:t>D</a:t>
            </a:r>
            <a:r>
              <a:rPr lang="en-US" altLang="en-US" sz="2400"/>
              <a:t>f is not very small, accuracy degrades since orthogonality is violated in LS algorithm</a:t>
            </a:r>
          </a:p>
          <a:p>
            <a:pPr lvl="1"/>
            <a:r>
              <a:rPr lang="en-US" altLang="en-US" sz="2400"/>
              <a:t>THD is right, but SFDR may be wrong if it’s from a spur</a:t>
            </a:r>
          </a:p>
          <a:p>
            <a:pPr lvl="1"/>
            <a:r>
              <a:rPr lang="en-US" altLang="en-US" sz="2400"/>
              <a:t>Can adjust #points in data so it contains approximate integer periods, </a:t>
            </a:r>
            <a:r>
              <a:rPr lang="en-US" altLang="en-US" sz="2400">
                <a:sym typeface="Wingdings" panose="05000000000000000000" pitchFamily="2" charset="2"/>
              </a:rPr>
              <a:t> ~orthogonal bases functions in LS</a:t>
            </a:r>
          </a:p>
          <a:p>
            <a:pPr lvl="1"/>
            <a:r>
              <a:rPr lang="en-US" altLang="en-US" sz="2400">
                <a:sym typeface="Wingdings" panose="05000000000000000000" pitchFamily="2" charset="2"/>
              </a:rPr>
              <a:t>Can lead to very slow DFT</a:t>
            </a:r>
            <a:endParaRPr lang="en-US" altLang="en-US" sz="2400"/>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5DCD12B-01BF-4A0E-A498-5CAC955C696B}" type="slidenum">
              <a:rPr lang="en-US" altLang="en-US" sz="1400">
                <a:solidFill>
                  <a:srgbClr val="FFFFFF"/>
                </a:solidFill>
              </a:rPr>
              <a:pPr/>
              <a:t>24</a:t>
            </a:fld>
            <a:endParaRPr lang="en-US" altLang="en-US" sz="1400">
              <a:solidFill>
                <a:srgbClr val="FFFFFF"/>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47625"/>
            <a:ext cx="9144000" cy="609600"/>
          </a:xfrm>
        </p:spPr>
        <p:txBody>
          <a:bodyPr/>
          <a:lstStyle/>
          <a:p>
            <a:r>
              <a:rPr lang="en-US" altLang="en-US"/>
              <a:t>Existing methods for non-coherency</a:t>
            </a:r>
            <a:endParaRPr lang="en-US" altLang="en-US" sz="4000"/>
          </a:p>
        </p:txBody>
      </p:sp>
      <p:sp>
        <p:nvSpPr>
          <p:cNvPr id="3" name="Content Placeholder 2"/>
          <p:cNvSpPr>
            <a:spLocks noGrp="1"/>
          </p:cNvSpPr>
          <p:nvPr>
            <p:ph idx="1"/>
          </p:nvPr>
        </p:nvSpPr>
        <p:spPr>
          <a:xfrm>
            <a:off x="493713" y="687388"/>
            <a:ext cx="8162925" cy="5805487"/>
          </a:xfrm>
        </p:spPr>
        <p:txBody>
          <a:bodyPr/>
          <a:lstStyle/>
          <a:p>
            <a:pPr>
              <a:lnSpc>
                <a:spcPct val="100000"/>
              </a:lnSpc>
              <a:defRPr/>
            </a:pPr>
            <a:r>
              <a:rPr lang="en-US" sz="3200" dirty="0"/>
              <a:t>Other techniques for Non-coherency</a:t>
            </a:r>
          </a:p>
          <a:p>
            <a:pPr lvl="1">
              <a:buClr>
                <a:schemeClr val="bg2">
                  <a:lumMod val="20000"/>
                  <a:lumOff val="80000"/>
                </a:schemeClr>
              </a:buClr>
              <a:defRPr/>
            </a:pPr>
            <a:r>
              <a:rPr lang="en-US" sz="2400" dirty="0">
                <a:solidFill>
                  <a:schemeClr val="bg2">
                    <a:lumMod val="20000"/>
                    <a:lumOff val="80000"/>
                  </a:schemeClr>
                </a:solidFill>
              </a:rPr>
              <a:t>Fundamental ID and Replacement, several variations</a:t>
            </a:r>
          </a:p>
          <a:p>
            <a:pPr lvl="1">
              <a:buClr>
                <a:schemeClr val="bg2">
                  <a:lumMod val="20000"/>
                  <a:lumOff val="80000"/>
                </a:schemeClr>
              </a:buClr>
              <a:defRPr/>
            </a:pPr>
            <a:r>
              <a:rPr lang="en-US" sz="2400" dirty="0">
                <a:solidFill>
                  <a:schemeClr val="bg2">
                    <a:lumMod val="20000"/>
                    <a:lumOff val="80000"/>
                  </a:schemeClr>
                </a:solidFill>
              </a:rPr>
              <a:t>Single value decomposition, accurate but slow</a:t>
            </a:r>
          </a:p>
          <a:p>
            <a:pPr lvl="1">
              <a:buClr>
                <a:schemeClr val="bg2">
                  <a:lumMod val="20000"/>
                  <a:lumOff val="80000"/>
                </a:schemeClr>
              </a:buClr>
              <a:defRPr/>
            </a:pPr>
            <a:r>
              <a:rPr lang="en-US" sz="2400" dirty="0">
                <a:solidFill>
                  <a:schemeClr val="bg2">
                    <a:lumMod val="20000"/>
                    <a:lumOff val="80000"/>
                  </a:schemeClr>
                </a:solidFill>
              </a:rPr>
              <a:t>Filter Banks</a:t>
            </a:r>
          </a:p>
          <a:p>
            <a:pPr lvl="1">
              <a:buClr>
                <a:schemeClr val="bg2">
                  <a:lumMod val="20000"/>
                  <a:lumOff val="80000"/>
                </a:schemeClr>
              </a:buClr>
              <a:defRPr/>
            </a:pPr>
            <a:r>
              <a:rPr lang="en-US" sz="2400" dirty="0">
                <a:solidFill>
                  <a:schemeClr val="bg2">
                    <a:lumMod val="20000"/>
                    <a:lumOff val="80000"/>
                  </a:schemeClr>
                </a:solidFill>
              </a:rPr>
              <a:t>Resampling</a:t>
            </a:r>
          </a:p>
          <a:p>
            <a:pPr lvl="1">
              <a:buClr>
                <a:schemeClr val="bg2">
                  <a:lumMod val="20000"/>
                  <a:lumOff val="80000"/>
                </a:schemeClr>
              </a:buClr>
              <a:defRPr/>
            </a:pPr>
            <a:r>
              <a:rPr lang="en-US" sz="2400" dirty="0">
                <a:solidFill>
                  <a:schemeClr val="bg2">
                    <a:lumMod val="20000"/>
                    <a:lumOff val="80000"/>
                  </a:schemeClr>
                </a:solidFill>
              </a:rPr>
              <a:t>…</a:t>
            </a:r>
          </a:p>
          <a:p>
            <a:pPr>
              <a:buClr>
                <a:schemeClr val="bg2">
                  <a:lumMod val="20000"/>
                  <a:lumOff val="80000"/>
                </a:schemeClr>
              </a:buClr>
              <a:defRPr/>
            </a:pPr>
            <a:r>
              <a:rPr lang="en-US" sz="3200" dirty="0">
                <a:solidFill>
                  <a:srgbClr val="FFFF00"/>
                </a:solidFill>
              </a:rPr>
              <a:t>Issues</a:t>
            </a:r>
          </a:p>
          <a:p>
            <a:pPr lvl="1">
              <a:buClr>
                <a:schemeClr val="bg2">
                  <a:lumMod val="20000"/>
                  <a:lumOff val="80000"/>
                </a:schemeClr>
              </a:buClr>
              <a:defRPr/>
            </a:pPr>
            <a:r>
              <a:rPr lang="en-US" sz="2400" dirty="0">
                <a:solidFill>
                  <a:srgbClr val="FFFFF3"/>
                </a:solidFill>
              </a:rPr>
              <a:t>Speed (some accurate ones are 1000s, or millions times slower than FFT)</a:t>
            </a:r>
          </a:p>
          <a:p>
            <a:pPr lvl="1">
              <a:buClr>
                <a:schemeClr val="bg2">
                  <a:lumMod val="20000"/>
                  <a:lumOff val="80000"/>
                </a:schemeClr>
              </a:buClr>
              <a:defRPr/>
            </a:pPr>
            <a:r>
              <a:rPr lang="en-US" sz="2400" dirty="0">
                <a:solidFill>
                  <a:srgbClr val="FFFFF3"/>
                </a:solidFill>
              </a:rPr>
              <a:t>Accuracy (some only accurate at fundamental, some only accurate at harmonic bins, …)</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DB07969-D473-4D95-BB24-534B1CDEE2BB}" type="slidenum">
              <a:rPr lang="en-US" altLang="en-US" sz="1400">
                <a:solidFill>
                  <a:srgbClr val="F2F2F2"/>
                </a:solidFill>
              </a:rPr>
              <a:pPr/>
              <a:t>25</a:t>
            </a:fld>
            <a:endParaRPr lang="en-US" altLang="en-US" sz="1400">
              <a:solidFill>
                <a:srgbClr val="F2F2F2"/>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21C49E0-E9EA-4124-89A5-4758A3B62E20}" type="slidenum">
              <a:rPr lang="en-US" altLang="en-US" sz="1400">
                <a:solidFill>
                  <a:srgbClr val="000000"/>
                </a:solidFill>
              </a:rPr>
              <a:pPr/>
              <a:t>26</a:t>
            </a:fld>
            <a:endParaRPr lang="en-US" altLang="en-US" sz="1400">
              <a:solidFill>
                <a:srgbClr val="000000"/>
              </a:solidFill>
            </a:endParaRP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681913"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Box 4"/>
          <p:cNvSpPr txBox="1">
            <a:spLocks noChangeArrowheads="1"/>
          </p:cNvSpPr>
          <p:nvPr/>
        </p:nvSpPr>
        <p:spPr bwMode="auto">
          <a:xfrm>
            <a:off x="914400" y="550863"/>
            <a:ext cx="6538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000000"/>
                </a:solidFill>
                <a:latin typeface="Arial" panose="020B0604020202020204" pitchFamily="34" charset="0"/>
              </a:rPr>
              <a:t>Non-coherent spectral analysis by Resampling</a:t>
            </a:r>
          </a:p>
        </p:txBody>
      </p:sp>
      <p:sp>
        <p:nvSpPr>
          <p:cNvPr id="60421" name="TextBox 5"/>
          <p:cNvSpPr txBox="1">
            <a:spLocks noChangeArrowheads="1"/>
          </p:cNvSpPr>
          <p:nvPr/>
        </p:nvSpPr>
        <p:spPr bwMode="auto">
          <a:xfrm>
            <a:off x="914400" y="4495800"/>
            <a:ext cx="770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000000"/>
                </a:solidFill>
                <a:latin typeface="Arial" panose="020B0604020202020204" pitchFamily="34" charset="0"/>
              </a:rPr>
              <a:t>Simulation and measurement results with &lt; 50 dB SNR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68C7AE2-BA02-4D19-91A3-29511956EEAF}" type="slidenum">
              <a:rPr lang="en-US" altLang="en-US" sz="1400">
                <a:solidFill>
                  <a:srgbClr val="000000"/>
                </a:solidFill>
              </a:rPr>
              <a:pPr/>
              <a:t>27</a:t>
            </a:fld>
            <a:endParaRPr lang="en-US" altLang="en-US" sz="1400">
              <a:solidFill>
                <a:srgbClr val="000000"/>
              </a:solidFill>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09575"/>
            <a:ext cx="75247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Box 2"/>
          <p:cNvSpPr txBox="1">
            <a:spLocks noChangeArrowheads="1"/>
          </p:cNvSpPr>
          <p:nvPr/>
        </p:nvSpPr>
        <p:spPr bwMode="auto">
          <a:xfrm>
            <a:off x="1143000" y="5334000"/>
            <a:ext cx="5678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000000"/>
                </a:solidFill>
                <a:latin typeface="Arial" panose="020B0604020202020204" pitchFamily="34" charset="0"/>
              </a:rPr>
              <a:t>Noncoherent spectral test by filter banks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52AD31B-75A8-4F91-8DF1-5F13859D1BE6}" type="slidenum">
              <a:rPr lang="en-US" altLang="en-US" sz="1400">
                <a:solidFill>
                  <a:srgbClr val="000000"/>
                </a:solidFill>
              </a:rPr>
              <a:pPr/>
              <a:t>28</a:t>
            </a:fld>
            <a:endParaRPr lang="en-US" altLang="en-US" sz="1400">
              <a:solidFill>
                <a:srgbClr val="000000"/>
              </a:solidFill>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1314450"/>
            <a:ext cx="64547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969963"/>
            <a:ext cx="8672513" cy="5334000"/>
          </a:xfrm>
        </p:spPr>
        <p:txBody>
          <a:bodyPr/>
          <a:lstStyle/>
          <a:p>
            <a:pPr>
              <a:defRPr/>
            </a:pPr>
            <a:r>
              <a:rPr lang="en-US" dirty="0"/>
              <a:t>Many people studied the issue</a:t>
            </a:r>
            <a:endParaRPr lang="en-US" dirty="0">
              <a:sym typeface="Wingdings" pitchFamily="2" charset="2"/>
            </a:endParaRPr>
          </a:p>
          <a:p>
            <a:pPr>
              <a:defRPr/>
            </a:pPr>
            <a:endParaRPr lang="en-US" sz="2000" dirty="0">
              <a:sym typeface="Wingdings" pitchFamily="2" charset="2"/>
            </a:endParaRPr>
          </a:p>
          <a:p>
            <a:pPr>
              <a:defRPr/>
            </a:pPr>
            <a:r>
              <a:rPr lang="en-US" dirty="0">
                <a:sym typeface="Wingdings" pitchFamily="2" charset="2"/>
              </a:rPr>
              <a:t>Many papers and patents</a:t>
            </a:r>
            <a:endParaRPr lang="en-US" sz="2000" dirty="0">
              <a:solidFill>
                <a:srgbClr val="FFFFF3"/>
              </a:solidFill>
              <a:sym typeface="Wingdings" pitchFamily="2" charset="2"/>
            </a:endParaRPr>
          </a:p>
          <a:p>
            <a:pPr>
              <a:defRPr/>
            </a:pPr>
            <a:endParaRPr lang="en-US" sz="2000" dirty="0">
              <a:sym typeface="Wingdings" pitchFamily="2" charset="2"/>
            </a:endParaRPr>
          </a:p>
          <a:p>
            <a:pPr>
              <a:lnSpc>
                <a:spcPct val="100000"/>
              </a:lnSpc>
              <a:defRPr/>
            </a:pPr>
            <a:r>
              <a:rPr lang="en-US" dirty="0"/>
              <a:t>Bottom line: still need a new method that</a:t>
            </a:r>
          </a:p>
          <a:p>
            <a:pPr lvl="2">
              <a:defRPr/>
            </a:pPr>
            <a:r>
              <a:rPr lang="en-US" dirty="0"/>
              <a:t>Computes whole spectrum, not just a few terms</a:t>
            </a:r>
          </a:p>
          <a:p>
            <a:pPr lvl="2">
              <a:defRPr/>
            </a:pPr>
            <a:r>
              <a:rPr lang="en-US" dirty="0"/>
              <a:t>Accurate at all spectral bins, </a:t>
            </a:r>
          </a:p>
          <a:p>
            <a:pPr lvl="2">
              <a:defRPr/>
            </a:pPr>
            <a:r>
              <a:rPr lang="en-US" dirty="0"/>
              <a:t>Applicable whenever ideal coherent sampling FFT is</a:t>
            </a:r>
          </a:p>
          <a:p>
            <a:pPr lvl="2">
              <a:defRPr/>
            </a:pPr>
            <a:r>
              <a:rPr lang="en-US" dirty="0"/>
              <a:t>Computationally efficient, O(M*log(M)) as FFT</a:t>
            </a:r>
          </a:p>
          <a:p>
            <a:pPr>
              <a:defRPr/>
            </a:pPr>
            <a:endParaRPr lang="en-US" dirty="0">
              <a:sym typeface="Wingdings" pitchFamily="2" charset="2"/>
            </a:endParaRPr>
          </a:p>
          <a:p>
            <a:pPr>
              <a:defRPr/>
            </a:pPr>
            <a:endParaRPr lang="en-US" dirty="0"/>
          </a:p>
        </p:txBody>
      </p:sp>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EEF5EC5-BF6D-4AC0-AE9D-F9C7D0031CDF}" type="slidenum">
              <a:rPr lang="en-US" altLang="en-US" sz="1400">
                <a:solidFill>
                  <a:srgbClr val="FFFFFF"/>
                </a:solidFill>
              </a:rPr>
              <a:pPr/>
              <a:t>29</a:t>
            </a:fld>
            <a:endParaRPr lang="en-US" altLang="en-US" sz="1400">
              <a:solidFill>
                <a:srgbClr val="FFFFFF"/>
              </a:solidFill>
            </a:endParaRPr>
          </a:p>
        </p:txBody>
      </p:sp>
      <p:sp>
        <p:nvSpPr>
          <p:cNvPr id="63492" name="Rectangle 2"/>
          <p:cNvSpPr>
            <a:spLocks noGrp="1" noChangeArrowheads="1"/>
          </p:cNvSpPr>
          <p:nvPr>
            <p:ph type="title"/>
          </p:nvPr>
        </p:nvSpPr>
        <p:spPr>
          <a:xfrm>
            <a:off x="0" y="131763"/>
            <a:ext cx="9144000" cy="609600"/>
          </a:xfrm>
        </p:spPr>
        <p:txBody>
          <a:bodyPr/>
          <a:lstStyle/>
          <a:p>
            <a:r>
              <a:rPr lang="en-US" altLang="en-US" b="0">
                <a:solidFill>
                  <a:srgbClr val="FFFF00"/>
                </a:solidFill>
              </a:rPr>
              <a:t>Non-coherent Sampling</a:t>
            </a:r>
            <a:endParaRPr lang="en-US" altLang="en-US"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8750"/>
            <a:ext cx="7772400" cy="609600"/>
          </a:xfrm>
        </p:spPr>
        <p:txBody>
          <a:bodyPr/>
          <a:lstStyle/>
          <a:p>
            <a:r>
              <a:rPr lang="en-US" altLang="en-US"/>
              <a:t>IEEE Spectral Testing Method</a:t>
            </a:r>
          </a:p>
        </p:txBody>
      </p:sp>
      <p:sp>
        <p:nvSpPr>
          <p:cNvPr id="5" name="Text Placeholder 6"/>
          <p:cNvSpPr txBox="1">
            <a:spLocks/>
          </p:cNvSpPr>
          <p:nvPr/>
        </p:nvSpPr>
        <p:spPr bwMode="auto">
          <a:xfrm>
            <a:off x="88900" y="844550"/>
            <a:ext cx="7697788" cy="2066925"/>
          </a:xfrm>
          <a:prstGeom prst="rect">
            <a:avLst/>
          </a:prstGeom>
          <a:noFill/>
          <a:ln w="9525">
            <a:noFill/>
            <a:miter lim="800000"/>
            <a:headEnd/>
            <a:tailEnd/>
          </a:ln>
        </p:spPr>
        <p:txBody>
          <a:bodyPr lIns="92075" tIns="46038" rIns="92075" bIns="46038" anchor="ctr" anchorCtr="1">
            <a:normAutofit lnSpcReduction="10000"/>
          </a:bodyPr>
          <a:lstStyle/>
          <a:p>
            <a:pPr marL="342900" indent="-342900" eaLnBrk="0" hangingPunct="0">
              <a:lnSpc>
                <a:spcPct val="125000"/>
              </a:lnSpc>
              <a:spcBef>
                <a:spcPct val="20000"/>
              </a:spcBef>
              <a:buClr>
                <a:srgbClr val="FAFD00"/>
              </a:buClr>
              <a:defRPr/>
            </a:pPr>
            <a:r>
              <a:rPr lang="en-US" sz="2800" kern="0" dirty="0">
                <a:solidFill>
                  <a:srgbClr val="FFFF00"/>
                </a:solidFill>
                <a:latin typeface="Arial"/>
                <a:cs typeface="+mn-cs"/>
              </a:rPr>
              <a:t>Requirements</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a:cs typeface="+mn-cs"/>
              </a:rPr>
              <a:t>- Instruments at least 10 times better than DUT</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Peak-peak voltage slightly less than ADC input range</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Coherent sampling</a:t>
            </a:r>
            <a:endParaRPr lang="en-US" kern="0" dirty="0">
              <a:solidFill>
                <a:srgbClr val="FFC000"/>
              </a:solidFill>
              <a:latin typeface="Arial" charset="0"/>
              <a:cs typeface="Arial" charset="0"/>
            </a:endParaRPr>
          </a:p>
        </p:txBody>
      </p:sp>
      <p:sp>
        <p:nvSpPr>
          <p:cNvPr id="6" name="Text Placeholder 6"/>
          <p:cNvSpPr txBox="1">
            <a:spLocks/>
          </p:cNvSpPr>
          <p:nvPr/>
        </p:nvSpPr>
        <p:spPr bwMode="auto">
          <a:xfrm>
            <a:off x="-17463" y="2911475"/>
            <a:ext cx="6191251" cy="2068513"/>
          </a:xfrm>
          <a:prstGeom prst="rect">
            <a:avLst/>
          </a:prstGeom>
          <a:noFill/>
          <a:ln w="9525">
            <a:noFill/>
            <a:miter lim="800000"/>
            <a:headEnd/>
            <a:tailEnd/>
          </a:ln>
        </p:spPr>
        <p:txBody>
          <a:bodyPr lIns="92075" tIns="46038" rIns="92075" bIns="46038" anchor="ctr" anchorCtr="1">
            <a:normAutofit lnSpcReduction="10000"/>
          </a:bodyPr>
          <a:lstStyle/>
          <a:p>
            <a:pPr marL="342900" indent="-342900" eaLnBrk="0" hangingPunct="0">
              <a:lnSpc>
                <a:spcPct val="125000"/>
              </a:lnSpc>
              <a:spcBef>
                <a:spcPct val="20000"/>
              </a:spcBef>
              <a:buClr>
                <a:srgbClr val="FAFD00"/>
              </a:buClr>
              <a:defRPr/>
            </a:pPr>
            <a:r>
              <a:rPr lang="en-US" sz="2800" kern="0" dirty="0">
                <a:solidFill>
                  <a:srgbClr val="FFFF00"/>
                </a:solidFill>
                <a:latin typeface="Arial"/>
                <a:cs typeface="+mn-cs"/>
              </a:rPr>
              <a:t>Procedure</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a:cs typeface="+mn-cs"/>
              </a:rPr>
              <a:t>- Collect M samples (coherently sampled).</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Perform DFT.</a:t>
            </a:r>
          </a:p>
          <a:p>
            <a:pPr marL="342900" indent="-342900"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Arial" charset="0"/>
              </a:rPr>
              <a:t>- Compute the spectral parameters</a:t>
            </a:r>
          </a:p>
        </p:txBody>
      </p:sp>
      <p:sp>
        <p:nvSpPr>
          <p:cNvPr id="7" name="Text Placeholder 6"/>
          <p:cNvSpPr txBox="1">
            <a:spLocks/>
          </p:cNvSpPr>
          <p:nvPr/>
        </p:nvSpPr>
        <p:spPr bwMode="auto">
          <a:xfrm>
            <a:off x="-84138" y="4806950"/>
            <a:ext cx="6643688" cy="2068513"/>
          </a:xfrm>
          <a:prstGeom prst="rect">
            <a:avLst/>
          </a:prstGeom>
          <a:noFill/>
          <a:ln w="9525">
            <a:noFill/>
            <a:miter lim="800000"/>
            <a:headEnd/>
            <a:tailEnd/>
          </a:ln>
        </p:spPr>
        <p:txBody>
          <a:bodyPr lIns="92075" tIns="46038" rIns="92075" bIns="46038" anchor="ctr" anchorCtr="1">
            <a:normAutofit fontScale="92500" lnSpcReduction="10000"/>
          </a:bodyPr>
          <a:lstStyle/>
          <a:p>
            <a:pPr marL="342900" indent="-342900" eaLnBrk="0" hangingPunct="0">
              <a:lnSpc>
                <a:spcPct val="125000"/>
              </a:lnSpc>
              <a:spcBef>
                <a:spcPct val="20000"/>
              </a:spcBef>
              <a:buClr>
                <a:srgbClr val="FAFD00"/>
              </a:buClr>
              <a:defRPr/>
            </a:pPr>
            <a:r>
              <a:rPr lang="en-US" sz="3300" kern="0" dirty="0">
                <a:solidFill>
                  <a:srgbClr val="FFFF00"/>
                </a:solidFill>
                <a:latin typeface="Arial"/>
                <a:cs typeface="+mn-cs"/>
              </a:rPr>
              <a:t>Issues</a:t>
            </a:r>
          </a:p>
          <a:p>
            <a:pPr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mn-cs"/>
              </a:rPr>
              <a:t>- Challenging to obtain Coherent sampling</a:t>
            </a:r>
          </a:p>
          <a:p>
            <a:pPr lvl="1"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mn-cs"/>
              </a:rPr>
              <a:t>-- Require highly accurate signal generators</a:t>
            </a:r>
          </a:p>
          <a:p>
            <a:pPr lvl="1" eaLnBrk="0" hangingPunct="0">
              <a:lnSpc>
                <a:spcPct val="125000"/>
              </a:lnSpc>
              <a:spcBef>
                <a:spcPct val="20000"/>
              </a:spcBef>
              <a:buClr>
                <a:srgbClr val="FAFD00"/>
              </a:buClr>
              <a:defRPr/>
            </a:pPr>
            <a:r>
              <a:rPr lang="en-US" kern="0" dirty="0">
                <a:solidFill>
                  <a:srgbClr val="C0C0C0">
                    <a:lumMod val="20000"/>
                    <a:lumOff val="80000"/>
                  </a:srgbClr>
                </a:solidFill>
                <a:latin typeface="Arial" charset="0"/>
                <a:cs typeface="+mn-cs"/>
              </a:rPr>
              <a:t>-- Require Frequency synthesizers or PLLs</a:t>
            </a:r>
          </a:p>
        </p:txBody>
      </p:sp>
      <p:sp>
        <p:nvSpPr>
          <p:cNvPr id="9" name="Right Arrow 8"/>
          <p:cNvSpPr/>
          <p:nvPr/>
        </p:nvSpPr>
        <p:spPr bwMode="auto">
          <a:xfrm>
            <a:off x="3390900" y="2544763"/>
            <a:ext cx="70485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endParaRPr lang="en-US" sz="2800" b="1">
              <a:solidFill>
                <a:srgbClr val="000000"/>
              </a:solidFill>
              <a:latin typeface="Arial" charset="0"/>
              <a:cs typeface="+mn-cs"/>
            </a:endParaRPr>
          </a:p>
        </p:txBody>
      </p:sp>
      <p:sp>
        <p:nvSpPr>
          <p:cNvPr id="8" name="Rectangle 7"/>
          <p:cNvSpPr/>
          <p:nvPr/>
        </p:nvSpPr>
        <p:spPr>
          <a:xfrm>
            <a:off x="4381500" y="2393950"/>
            <a:ext cx="4506913" cy="523875"/>
          </a:xfrm>
          <a:prstGeom prst="rect">
            <a:avLst/>
          </a:prstGeom>
        </p:spPr>
        <p:txBody>
          <a:bodyPr wrap="none">
            <a:spAutoFit/>
          </a:bodyPr>
          <a:lstStyle/>
          <a:p>
            <a:pPr>
              <a:defRPr/>
            </a:pPr>
            <a:r>
              <a:rPr lang="en-US" sz="2800" kern="0" dirty="0">
                <a:solidFill>
                  <a:srgbClr val="FFC000"/>
                </a:solidFill>
                <a:latin typeface="Arial" charset="0"/>
                <a:cs typeface="Arial" charset="0"/>
              </a:rPr>
              <a:t>J = M*</a:t>
            </a:r>
            <a:r>
              <a:rPr lang="en-US" sz="2800" kern="0" dirty="0" err="1">
                <a:solidFill>
                  <a:srgbClr val="FFC000"/>
                </a:solidFill>
                <a:latin typeface="Arial" charset="0"/>
                <a:cs typeface="Arial" charset="0"/>
              </a:rPr>
              <a:t>f</a:t>
            </a:r>
            <a:r>
              <a:rPr lang="en-US" sz="2800" kern="0" baseline="-25000" dirty="0" err="1">
                <a:solidFill>
                  <a:srgbClr val="FFC000"/>
                </a:solidFill>
                <a:latin typeface="Arial" charset="0"/>
                <a:cs typeface="Arial" charset="0"/>
              </a:rPr>
              <a:t>Sig</a:t>
            </a:r>
            <a:r>
              <a:rPr lang="en-US" sz="2800" kern="0" dirty="0">
                <a:solidFill>
                  <a:srgbClr val="FFC000"/>
                </a:solidFill>
                <a:latin typeface="Arial" charset="0"/>
                <a:cs typeface="Arial" charset="0"/>
              </a:rPr>
              <a:t>/</a:t>
            </a:r>
            <a:r>
              <a:rPr lang="en-US" sz="2800" kern="0" dirty="0" err="1">
                <a:solidFill>
                  <a:srgbClr val="FFC000"/>
                </a:solidFill>
                <a:latin typeface="Arial" charset="0"/>
                <a:cs typeface="Arial" charset="0"/>
              </a:rPr>
              <a:t>f</a:t>
            </a:r>
            <a:r>
              <a:rPr lang="en-US" sz="2800" kern="0" baseline="-25000" dirty="0" err="1">
                <a:solidFill>
                  <a:srgbClr val="FFC000"/>
                </a:solidFill>
                <a:latin typeface="Arial" charset="0"/>
                <a:cs typeface="Arial" charset="0"/>
              </a:rPr>
              <a:t>Samp</a:t>
            </a:r>
            <a:r>
              <a:rPr lang="en-US" sz="2800" kern="0" baseline="-25000" dirty="0">
                <a:solidFill>
                  <a:srgbClr val="FFC000"/>
                </a:solidFill>
                <a:latin typeface="Arial" charset="0"/>
                <a:cs typeface="Arial" charset="0"/>
              </a:rPr>
              <a:t> </a:t>
            </a:r>
            <a:r>
              <a:rPr lang="en-US" sz="2800" kern="0" dirty="0">
                <a:solidFill>
                  <a:srgbClr val="FFC000"/>
                </a:solidFill>
                <a:latin typeface="Arial" charset="0"/>
                <a:cs typeface="Arial" charset="0"/>
              </a:rPr>
              <a:t>is an integer</a:t>
            </a:r>
            <a:endParaRPr lang="en-US" sz="2800" dirty="0">
              <a:solidFill>
                <a:srgbClr val="000000"/>
              </a:solidFill>
              <a:latin typeface="Arial" charset="0"/>
              <a:cs typeface="+mn-cs"/>
            </a:endParaRPr>
          </a:p>
        </p:txBody>
      </p:sp>
      <p:sp>
        <p:nvSpPr>
          <p:cNvPr id="3687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E04BE0D-E22F-432B-A0B1-AF6E8BEA2F36}" type="slidenum">
              <a:rPr lang="en-US" altLang="en-US" sz="1400">
                <a:solidFill>
                  <a:srgbClr val="F2F2F2"/>
                </a:solidFill>
              </a:rPr>
              <a:pPr/>
              <a:t>3</a:t>
            </a:fld>
            <a:endParaRPr lang="en-US" altLang="en-US" sz="1400">
              <a:solidFill>
                <a:srgbClr val="F2F2F2"/>
              </a:solidFill>
            </a:endParaRPr>
          </a:p>
        </p:txBody>
      </p:sp>
    </p:spTree>
    <p:custDataLst>
      <p:tags r:id="rId1"/>
    </p:custDataLst>
  </p:cSld>
  <p:clrMapOvr>
    <a:masterClrMapping/>
  </p:clrMapOvr>
  <p:transition advTm="625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F41DADC-672A-4E5C-AF7C-59378F37FF01}" type="slidenum">
              <a:rPr lang="en-US" altLang="en-US" sz="1400"/>
              <a:pPr/>
              <a:t>30</a:t>
            </a:fld>
            <a:endParaRPr lang="en-US" altLang="en-US" sz="1400"/>
          </a:p>
        </p:txBody>
      </p:sp>
      <p:sp>
        <p:nvSpPr>
          <p:cNvPr id="64515" name="Rectangle 2"/>
          <p:cNvSpPr>
            <a:spLocks noGrp="1" noChangeArrowheads="1"/>
          </p:cNvSpPr>
          <p:nvPr>
            <p:ph type="title"/>
          </p:nvPr>
        </p:nvSpPr>
        <p:spPr>
          <a:xfrm>
            <a:off x="0" y="131763"/>
            <a:ext cx="9144000" cy="609600"/>
          </a:xfrm>
        </p:spPr>
        <p:txBody>
          <a:bodyPr/>
          <a:lstStyle/>
          <a:p>
            <a:r>
              <a:rPr lang="en-US" altLang="en-US" sz="4000">
                <a:cs typeface="Arial" panose="020B0604020202020204" pitchFamily="34" charset="0"/>
              </a:rPr>
              <a:t>New approach for noncoherency</a:t>
            </a:r>
          </a:p>
        </p:txBody>
      </p:sp>
      <p:sp>
        <p:nvSpPr>
          <p:cNvPr id="64516" name="Rectangle 3"/>
          <p:cNvSpPr>
            <a:spLocks noGrp="1" noChangeArrowheads="1"/>
          </p:cNvSpPr>
          <p:nvPr>
            <p:ph type="body" idx="1"/>
          </p:nvPr>
        </p:nvSpPr>
        <p:spPr>
          <a:xfrm>
            <a:off x="533400" y="1600200"/>
            <a:ext cx="8229600" cy="4114800"/>
          </a:xfrm>
        </p:spPr>
        <p:txBody>
          <a:bodyPr/>
          <a:lstStyle/>
          <a:p>
            <a:r>
              <a:rPr lang="en-US" altLang="en-US">
                <a:cs typeface="Arial" panose="020B0604020202020204" pitchFamily="34" charset="0"/>
              </a:rPr>
              <a:t>Directly use captured data with distortion</a:t>
            </a:r>
          </a:p>
          <a:p>
            <a:r>
              <a:rPr lang="en-US" altLang="en-US">
                <a:cs typeface="Arial" panose="020B0604020202020204" pitchFamily="34" charset="0"/>
              </a:rPr>
              <a:t>Estimate amplitude, frequency, and phase of base harmonic</a:t>
            </a:r>
          </a:p>
          <a:p>
            <a:r>
              <a:rPr lang="en-US" altLang="en-US">
                <a:cs typeface="Arial" panose="020B0604020202020204" pitchFamily="34" charset="0"/>
              </a:rPr>
              <a:t>Replace noncoherent base harmonic with a base harmonic that is coherent with data record length</a:t>
            </a:r>
          </a:p>
          <a:p>
            <a:r>
              <a:rPr lang="en-US" altLang="en-US">
                <a:cs typeface="Arial" panose="020B0604020202020204" pitchFamily="34" charset="0"/>
              </a:rPr>
              <a:t>Perform spectral analysis on modified data.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2769276-3956-4901-ABF4-4BA1DBFF621D}" type="slidenum">
              <a:rPr lang="en-US" altLang="en-US" sz="1400"/>
              <a:pPr/>
              <a:t>31</a:t>
            </a:fld>
            <a:endParaRPr lang="en-US" altLang="en-US" sz="1400"/>
          </a:p>
        </p:txBody>
      </p:sp>
      <p:sp>
        <p:nvSpPr>
          <p:cNvPr id="65539" name="Rectangle 2"/>
          <p:cNvSpPr>
            <a:spLocks noGrp="1" noChangeArrowheads="1"/>
          </p:cNvSpPr>
          <p:nvPr>
            <p:ph type="title"/>
          </p:nvPr>
        </p:nvSpPr>
        <p:spPr>
          <a:xfrm>
            <a:off x="0" y="131763"/>
            <a:ext cx="9144000" cy="609600"/>
          </a:xfrm>
        </p:spPr>
        <p:txBody>
          <a:bodyPr/>
          <a:lstStyle/>
          <a:p>
            <a:r>
              <a:rPr lang="en-US" altLang="en-US" sz="4000">
                <a:cs typeface="Arial" panose="020B0604020202020204" pitchFamily="34" charset="0"/>
              </a:rPr>
              <a:t>Basic premise</a:t>
            </a:r>
          </a:p>
        </p:txBody>
      </p:sp>
      <p:sp>
        <p:nvSpPr>
          <p:cNvPr id="65540" name="Rectangle 3"/>
          <p:cNvSpPr>
            <a:spLocks noGrp="1" noChangeArrowheads="1"/>
          </p:cNvSpPr>
          <p:nvPr>
            <p:ph type="body" idx="1"/>
          </p:nvPr>
        </p:nvSpPr>
        <p:spPr>
          <a:xfrm>
            <a:off x="457200" y="1447800"/>
            <a:ext cx="8686800" cy="4724400"/>
          </a:xfrm>
        </p:spPr>
        <p:txBody>
          <a:bodyPr/>
          <a:lstStyle/>
          <a:p>
            <a:pPr>
              <a:lnSpc>
                <a:spcPct val="90000"/>
              </a:lnSpc>
            </a:pPr>
            <a:r>
              <a:rPr lang="en-US" altLang="en-US">
                <a:cs typeface="Arial" panose="020B0604020202020204" pitchFamily="34" charset="0"/>
              </a:rPr>
              <a:t>Harmonic distortion components are much smaller as compared to base harmonic</a:t>
            </a:r>
          </a:p>
          <a:p>
            <a:pPr>
              <a:lnSpc>
                <a:spcPct val="90000"/>
              </a:lnSpc>
            </a:pPr>
            <a:r>
              <a:rPr lang="en-US" altLang="en-US">
                <a:cs typeface="Arial" panose="020B0604020202020204" pitchFamily="34" charset="0"/>
              </a:rPr>
              <a:t>Harmonic distortion components are at frequencies that are different from that of base harmonic, </a:t>
            </a:r>
            <a:r>
              <a:rPr lang="en-US" altLang="en-US">
                <a:cs typeface="Arial" panose="020B0604020202020204" pitchFamily="34" charset="0"/>
                <a:sym typeface="Wingdings" panose="05000000000000000000" pitchFamily="2" charset="2"/>
              </a:rPr>
              <a:t>they are orthogonal</a:t>
            </a:r>
            <a:endParaRPr lang="en-US" altLang="en-US">
              <a:cs typeface="Arial" panose="020B0604020202020204" pitchFamily="34" charset="0"/>
            </a:endParaRPr>
          </a:p>
          <a:p>
            <a:pPr lvl="1">
              <a:lnSpc>
                <a:spcPct val="90000"/>
              </a:lnSpc>
              <a:buFontTx/>
              <a:buChar char="•"/>
            </a:pPr>
            <a:r>
              <a:rPr lang="en-US" altLang="en-US">
                <a:cs typeface="Arial" panose="020B0604020202020204" pitchFamily="34" charset="0"/>
              </a:rPr>
              <a:t>always true in continuous time</a:t>
            </a:r>
          </a:p>
          <a:p>
            <a:pPr lvl="1">
              <a:lnSpc>
                <a:spcPct val="90000"/>
              </a:lnSpc>
              <a:buFontTx/>
              <a:buChar char="•"/>
            </a:pPr>
            <a:r>
              <a:rPr lang="en-US" altLang="en-US">
                <a:cs typeface="Arial" panose="020B0604020202020204" pitchFamily="34" charset="0"/>
              </a:rPr>
              <a:t>not necessarily true in sampled data</a:t>
            </a:r>
          </a:p>
          <a:p>
            <a:pPr>
              <a:lnSpc>
                <a:spcPct val="90000"/>
              </a:lnSpc>
            </a:pPr>
            <a:endParaRPr lang="en-US" altLang="en-US">
              <a:cs typeface="Arial" panose="020B0604020202020204" pitchFamily="34" charset="0"/>
            </a:endParaRPr>
          </a:p>
          <a:p>
            <a:pPr>
              <a:lnSpc>
                <a:spcPct val="90000"/>
              </a:lnSpc>
              <a:buFontTx/>
              <a:buNone/>
            </a:pPr>
            <a:r>
              <a:rPr lang="en-US" altLang="en-US">
                <a:cs typeface="Arial" panose="020B0604020202020204" pitchFamily="34" charset="0"/>
                <a:sym typeface="Wingdings" panose="05000000000000000000" pitchFamily="2" charset="2"/>
              </a:rPr>
              <a:t>First harmonic can be identified accurately</a:t>
            </a:r>
            <a:endParaRPr lang="en-US" altLang="en-US">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37CF82C-2666-4C27-940A-EEF8294C3C67}" type="slidenum">
              <a:rPr lang="en-US" altLang="en-US" sz="1400"/>
              <a:pPr/>
              <a:t>32</a:t>
            </a:fld>
            <a:endParaRPr lang="en-US" altLang="en-US" sz="1400"/>
          </a:p>
        </p:txBody>
      </p:sp>
      <p:sp>
        <p:nvSpPr>
          <p:cNvPr id="66563" name="Rectangle 2"/>
          <p:cNvSpPr>
            <a:spLocks noGrp="1" noChangeArrowheads="1"/>
          </p:cNvSpPr>
          <p:nvPr>
            <p:ph type="title"/>
          </p:nvPr>
        </p:nvSpPr>
        <p:spPr>
          <a:xfrm>
            <a:off x="457200" y="274638"/>
            <a:ext cx="8229600" cy="868362"/>
          </a:xfrm>
        </p:spPr>
        <p:txBody>
          <a:bodyPr/>
          <a:lstStyle/>
          <a:p>
            <a:r>
              <a:rPr lang="en-US" altLang="en-US" sz="4000">
                <a:cs typeface="Arial" panose="020B0604020202020204" pitchFamily="34" charset="0"/>
              </a:rPr>
              <a:t>Procedures:</a:t>
            </a:r>
          </a:p>
        </p:txBody>
      </p:sp>
      <p:sp>
        <p:nvSpPr>
          <p:cNvPr id="66564" name="Rectangle 3"/>
          <p:cNvSpPr>
            <a:spLocks noGrp="1" noChangeArrowheads="1"/>
          </p:cNvSpPr>
          <p:nvPr>
            <p:ph type="body" idx="1"/>
          </p:nvPr>
        </p:nvSpPr>
        <p:spPr>
          <a:xfrm>
            <a:off x="457200" y="1143000"/>
            <a:ext cx="8458200" cy="5029200"/>
          </a:xfrm>
        </p:spPr>
        <p:txBody>
          <a:bodyPr/>
          <a:lstStyle/>
          <a:p>
            <a:r>
              <a:rPr lang="en-US" altLang="en-US">
                <a:cs typeface="Arial" panose="020B0604020202020204" pitchFamily="34" charset="0"/>
              </a:rPr>
              <a:t>If possible, synchronize the digitizer and input signal by using the upward zero-crossing edge to  trigger the start of data collection</a:t>
            </a:r>
          </a:p>
          <a:p>
            <a:r>
              <a:rPr lang="en-US" altLang="en-US">
                <a:cs typeface="Arial" panose="020B0604020202020204" pitchFamily="34" charset="0"/>
              </a:rPr>
              <a:t>If this is not possible, as in the case of on-chip applications, </a:t>
            </a:r>
          </a:p>
          <a:p>
            <a:pPr lvl="1"/>
            <a:r>
              <a:rPr lang="en-US" altLang="en-US" sz="2400">
                <a:cs typeface="Arial" panose="020B0604020202020204" pitchFamily="34" charset="0"/>
              </a:rPr>
              <a:t>Take some extra data points</a:t>
            </a:r>
          </a:p>
          <a:p>
            <a:pPr lvl="1"/>
            <a:r>
              <a:rPr lang="en-US" altLang="en-US" sz="2400">
                <a:cs typeface="Arial" panose="020B0604020202020204" pitchFamily="34" charset="0"/>
              </a:rPr>
              <a:t>Search for a point that is very close to upward zero-crossing</a:t>
            </a:r>
          </a:p>
          <a:p>
            <a:pPr lvl="1"/>
            <a:r>
              <a:rPr lang="en-US" altLang="en-US" sz="2400">
                <a:cs typeface="Arial" panose="020B0604020202020204" pitchFamily="34" charset="0"/>
              </a:rPr>
              <a:t>Use this as the start of the data record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F106271-6F0A-4C8B-81F4-E948E4802D3F}" type="slidenum">
              <a:rPr lang="en-US" altLang="en-US" sz="1400"/>
              <a:pPr/>
              <a:t>33</a:t>
            </a:fld>
            <a:endParaRPr lang="en-US" altLang="en-US" sz="1400"/>
          </a:p>
        </p:txBody>
      </p:sp>
      <p:sp>
        <p:nvSpPr>
          <p:cNvPr id="67587" name="Rectangle 2"/>
          <p:cNvSpPr>
            <a:spLocks noGrp="1" noChangeArrowheads="1"/>
          </p:cNvSpPr>
          <p:nvPr>
            <p:ph type="title"/>
          </p:nvPr>
        </p:nvSpPr>
        <p:spPr>
          <a:xfrm>
            <a:off x="457200" y="274638"/>
            <a:ext cx="8229600" cy="868362"/>
          </a:xfrm>
        </p:spPr>
        <p:txBody>
          <a:bodyPr/>
          <a:lstStyle/>
          <a:p>
            <a:r>
              <a:rPr lang="en-US" altLang="en-US" sz="4000">
                <a:cs typeface="Arial" panose="020B0604020202020204" pitchFamily="34" charset="0"/>
              </a:rPr>
              <a:t>Procedures:</a:t>
            </a:r>
          </a:p>
        </p:txBody>
      </p:sp>
      <p:sp>
        <p:nvSpPr>
          <p:cNvPr id="23556" name="Rectangle 3"/>
          <p:cNvSpPr>
            <a:spLocks noGrp="1" noChangeArrowheads="1"/>
          </p:cNvSpPr>
          <p:nvPr>
            <p:ph type="body" idx="1"/>
          </p:nvPr>
        </p:nvSpPr>
        <p:spPr>
          <a:xfrm>
            <a:off x="457200" y="1143000"/>
            <a:ext cx="8610600" cy="5029200"/>
          </a:xfrm>
        </p:spPr>
        <p:txBody>
          <a:bodyPr/>
          <a:lstStyle/>
          <a:p>
            <a:pPr>
              <a:defRPr/>
            </a:pPr>
            <a:r>
              <a:rPr lang="en-US" sz="2400" dirty="0">
                <a:cs typeface="Arial" charset="0"/>
              </a:rPr>
              <a:t>Take sufficient number of samples</a:t>
            </a:r>
          </a:p>
          <a:p>
            <a:pPr lvl="1">
              <a:defRPr/>
            </a:pPr>
            <a:r>
              <a:rPr lang="en-US" sz="2000" dirty="0">
                <a:cs typeface="Arial" charset="0"/>
              </a:rPr>
              <a:t>ADC resolution and target SFDR </a:t>
            </a:r>
            <a:r>
              <a:rPr lang="en-US" sz="2000" dirty="0">
                <a:cs typeface="Arial" charset="0"/>
                <a:sym typeface="Wingdings" pitchFamily="2" charset="2"/>
              </a:rPr>
              <a:t> noise floor</a:t>
            </a:r>
          </a:p>
          <a:p>
            <a:pPr lvl="1">
              <a:defRPr/>
            </a:pPr>
            <a:r>
              <a:rPr lang="en-US" sz="2000" dirty="0">
                <a:cs typeface="Arial" charset="0"/>
                <a:sym typeface="Wingdings" pitchFamily="2" charset="2"/>
              </a:rPr>
              <a:t>SNR and noise floor  minimum data record length </a:t>
            </a:r>
            <a:r>
              <a:rPr lang="en-US" sz="2000" dirty="0" err="1">
                <a:cs typeface="Arial" charset="0"/>
                <a:sym typeface="Wingdings" pitchFamily="2" charset="2"/>
              </a:rPr>
              <a:t>M</a:t>
            </a:r>
            <a:r>
              <a:rPr lang="en-US" sz="2000" baseline="-25000" dirty="0" err="1">
                <a:cs typeface="Arial" charset="0"/>
                <a:sym typeface="Wingdings" pitchFamily="2" charset="2"/>
              </a:rPr>
              <a:t>min</a:t>
            </a:r>
            <a:endParaRPr lang="en-US" sz="2000" baseline="-25000" dirty="0">
              <a:cs typeface="Arial" charset="0"/>
              <a:sym typeface="Wingdings" pitchFamily="2" charset="2"/>
            </a:endParaRPr>
          </a:p>
          <a:p>
            <a:pPr lvl="1">
              <a:defRPr/>
            </a:pPr>
            <a:r>
              <a:rPr lang="en-US" sz="2000" dirty="0">
                <a:cs typeface="Arial" charset="0"/>
                <a:sym typeface="Wingdings" pitchFamily="2" charset="2"/>
              </a:rPr>
              <a:t>From starting point, take 2M</a:t>
            </a:r>
            <a:r>
              <a:rPr lang="en-US" sz="2000" baseline="-25000" dirty="0">
                <a:cs typeface="Arial" charset="0"/>
                <a:sym typeface="Wingdings" pitchFamily="2" charset="2"/>
              </a:rPr>
              <a:t>min</a:t>
            </a:r>
            <a:r>
              <a:rPr lang="en-US" sz="2000" dirty="0">
                <a:cs typeface="Arial" charset="0"/>
                <a:sym typeface="Wingdings" pitchFamily="2" charset="2"/>
              </a:rPr>
              <a:t> samples</a:t>
            </a:r>
            <a:endParaRPr lang="en-US" sz="2000" dirty="0">
              <a:cs typeface="Arial" charset="0"/>
            </a:endParaRPr>
          </a:p>
          <a:p>
            <a:pPr>
              <a:defRPr/>
            </a:pPr>
            <a:r>
              <a:rPr lang="en-US" sz="2400" dirty="0">
                <a:cs typeface="Arial" charset="0"/>
              </a:rPr>
              <a:t>Search for a suitable data record length M</a:t>
            </a:r>
          </a:p>
          <a:p>
            <a:pPr lvl="1">
              <a:defRPr/>
            </a:pPr>
            <a:r>
              <a:rPr lang="en-US" sz="2000" dirty="0">
                <a:cs typeface="Arial" charset="0"/>
              </a:rPr>
              <a:t>From the start, count the number of upward zero-crossing (not including the start point)</a:t>
            </a:r>
          </a:p>
          <a:p>
            <a:pPr lvl="1">
              <a:defRPr/>
            </a:pPr>
            <a:r>
              <a:rPr lang="en-US" sz="2000" dirty="0">
                <a:cs typeface="Arial" charset="0"/>
              </a:rPr>
              <a:t>After passing </a:t>
            </a:r>
            <a:r>
              <a:rPr lang="en-US" sz="2000" dirty="0" err="1">
                <a:cs typeface="Arial" charset="0"/>
                <a:sym typeface="Wingdings" pitchFamily="2" charset="2"/>
              </a:rPr>
              <a:t>M</a:t>
            </a:r>
            <a:r>
              <a:rPr lang="en-US" sz="2000" baseline="-25000" dirty="0" err="1">
                <a:cs typeface="Arial" charset="0"/>
                <a:sym typeface="Wingdings" pitchFamily="2" charset="2"/>
              </a:rPr>
              <a:t>min</a:t>
            </a:r>
            <a:r>
              <a:rPr lang="en-US" sz="2000" dirty="0">
                <a:cs typeface="Arial" charset="0"/>
              </a:rPr>
              <a:t> points, looking for a “best” zero-crossing that:</a:t>
            </a:r>
          </a:p>
          <a:p>
            <a:pPr lvl="2">
              <a:defRPr/>
            </a:pPr>
            <a:r>
              <a:rPr lang="en-US" sz="1800" dirty="0">
                <a:cs typeface="Arial" charset="0"/>
              </a:rPr>
              <a:t>Is an odd number of zero-crossing</a:t>
            </a:r>
          </a:p>
          <a:p>
            <a:pPr lvl="2">
              <a:defRPr/>
            </a:pPr>
            <a:r>
              <a:rPr lang="en-US" sz="1800" dirty="0">
                <a:cs typeface="Arial" charset="0"/>
              </a:rPr>
              <a:t>Best matches the starting pattern</a:t>
            </a:r>
          </a:p>
          <a:p>
            <a:pPr lvl="1">
              <a:defRPr/>
            </a:pPr>
            <a:r>
              <a:rPr lang="en-US" sz="2000" dirty="0">
                <a:cs typeface="Arial" charset="0"/>
              </a:rPr>
              <a:t>M is the point right before the “best” zero-crossing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0F03AF-5BE3-40EC-A012-936780B49D24}" type="slidenum">
              <a:rPr lang="en-US" altLang="en-US" sz="1400"/>
              <a:pPr/>
              <a:t>34</a:t>
            </a:fld>
            <a:endParaRPr lang="en-US" altLang="en-US" sz="1400"/>
          </a:p>
        </p:txBody>
      </p:sp>
      <p:sp>
        <p:nvSpPr>
          <p:cNvPr id="68611" name="Rectangle 2"/>
          <p:cNvSpPr>
            <a:spLocks noGrp="1" noChangeArrowheads="1"/>
          </p:cNvSpPr>
          <p:nvPr>
            <p:ph type="title"/>
          </p:nvPr>
        </p:nvSpPr>
        <p:spPr>
          <a:xfrm>
            <a:off x="457200" y="274638"/>
            <a:ext cx="8229600" cy="868362"/>
          </a:xfrm>
        </p:spPr>
        <p:txBody>
          <a:bodyPr/>
          <a:lstStyle/>
          <a:p>
            <a:r>
              <a:rPr lang="en-US" altLang="en-US" sz="4000">
                <a:cs typeface="Arial" panose="020B0604020202020204" pitchFamily="34" charset="0"/>
              </a:rPr>
              <a:t>Procedures:</a:t>
            </a:r>
          </a:p>
        </p:txBody>
      </p:sp>
      <p:sp>
        <p:nvSpPr>
          <p:cNvPr id="68612" name="Rectangle 3"/>
          <p:cNvSpPr>
            <a:spLocks noGrp="1" noChangeArrowheads="1"/>
          </p:cNvSpPr>
          <p:nvPr>
            <p:ph type="body" idx="1"/>
          </p:nvPr>
        </p:nvSpPr>
        <p:spPr>
          <a:xfrm>
            <a:off x="457200" y="1143000"/>
            <a:ext cx="8458200" cy="5029200"/>
          </a:xfrm>
        </p:spPr>
        <p:txBody>
          <a:bodyPr/>
          <a:lstStyle/>
          <a:p>
            <a:r>
              <a:rPr lang="en-US" altLang="en-US" sz="2400">
                <a:cs typeface="Arial" panose="020B0604020202020204" pitchFamily="34" charset="0"/>
              </a:rPr>
              <a:t>Identify base harmonic frequency</a:t>
            </a:r>
          </a:p>
          <a:p>
            <a:pPr lvl="1"/>
            <a:r>
              <a:rPr lang="en-US" altLang="en-US" sz="2000">
                <a:cs typeface="Arial" panose="020B0604020202020204" pitchFamily="34" charset="0"/>
              </a:rPr>
              <a:t>The number of zero-crossing gives the number of integer periods J</a:t>
            </a:r>
          </a:p>
          <a:p>
            <a:pPr lvl="1"/>
            <a:r>
              <a:rPr lang="en-US" altLang="en-US" sz="2000">
                <a:cs typeface="Arial" panose="020B0604020202020204" pitchFamily="34" charset="0"/>
              </a:rPr>
              <a:t>Use mismatch between the pattern at the start of the selected data record, and the pattern right after M</a:t>
            </a:r>
          </a:p>
          <a:p>
            <a:pPr lvl="1"/>
            <a:r>
              <a:rPr lang="en-US" altLang="en-US" sz="2000">
                <a:cs typeface="Arial" panose="020B0604020202020204" pitchFamily="34" charset="0"/>
              </a:rPr>
              <a:t>Estimate phase difference </a:t>
            </a:r>
            <a:r>
              <a:rPr lang="en-US" altLang="en-US" sz="2000">
                <a:latin typeface="Symbol" panose="05050102010706020507" pitchFamily="18" charset="2"/>
                <a:cs typeface="Arial" panose="020B0604020202020204" pitchFamily="34" charset="0"/>
              </a:rPr>
              <a:t>Df</a:t>
            </a:r>
          </a:p>
          <a:p>
            <a:pPr lvl="1"/>
            <a:r>
              <a:rPr lang="en-US" altLang="en-US" sz="2000">
                <a:cs typeface="Arial" panose="020B0604020202020204" pitchFamily="34" charset="0"/>
              </a:rPr>
              <a:t>The total number of periods of the signal included in the data record length is J</a:t>
            </a:r>
            <a:r>
              <a:rPr lang="en-US" altLang="en-US" sz="2000" baseline="-25000">
                <a:cs typeface="Arial" panose="020B0604020202020204" pitchFamily="34" charset="0"/>
              </a:rPr>
              <a:t>tot</a:t>
            </a:r>
            <a:r>
              <a:rPr lang="en-US" altLang="en-US" sz="2000">
                <a:cs typeface="Arial" panose="020B0604020202020204" pitchFamily="34" charset="0"/>
              </a:rPr>
              <a:t> = J + </a:t>
            </a:r>
            <a:r>
              <a:rPr lang="en-US" altLang="en-US" sz="2000">
                <a:latin typeface="Symbol" panose="05050102010706020507" pitchFamily="18" charset="2"/>
                <a:cs typeface="Arial" panose="020B0604020202020204" pitchFamily="34" charset="0"/>
              </a:rPr>
              <a:t>Df</a:t>
            </a:r>
            <a:r>
              <a:rPr lang="en-US" altLang="en-US" sz="2000">
                <a:cs typeface="Arial" panose="020B0604020202020204" pitchFamily="34" charset="0"/>
              </a:rPr>
              <a:t>/2</a:t>
            </a:r>
            <a:r>
              <a:rPr lang="en-US" altLang="en-US" sz="2000">
                <a:latin typeface="Symbol" panose="05050102010706020507" pitchFamily="18" charset="2"/>
                <a:cs typeface="Arial" panose="020B0604020202020204" pitchFamily="34" charset="0"/>
              </a:rPr>
              <a:t>p</a:t>
            </a:r>
          </a:p>
          <a:p>
            <a:pPr lvl="1"/>
            <a:r>
              <a:rPr lang="en-US" altLang="en-US" sz="2000">
                <a:cs typeface="Arial" panose="020B0604020202020204" pitchFamily="34" charset="0"/>
              </a:rPr>
              <a:t>Signal frequency is f</a:t>
            </a:r>
            <a:r>
              <a:rPr lang="en-US" altLang="en-US" sz="2000" baseline="-25000">
                <a:cs typeface="Arial" panose="020B0604020202020204" pitchFamily="34" charset="0"/>
              </a:rPr>
              <a:t>sig</a:t>
            </a:r>
            <a:r>
              <a:rPr lang="en-US" altLang="en-US" sz="2000">
                <a:cs typeface="Arial" panose="020B0604020202020204" pitchFamily="34" charset="0"/>
              </a:rPr>
              <a:t> = J</a:t>
            </a:r>
            <a:r>
              <a:rPr lang="en-US" altLang="en-US" sz="2000" baseline="-25000">
                <a:cs typeface="Arial" panose="020B0604020202020204" pitchFamily="34" charset="0"/>
              </a:rPr>
              <a:t>tot</a:t>
            </a:r>
            <a:r>
              <a:rPr lang="en-US" altLang="en-US" sz="2000">
                <a:cs typeface="Arial" panose="020B0604020202020204" pitchFamily="34" charset="0"/>
              </a:rPr>
              <a:t>/M * f</a:t>
            </a:r>
            <a:r>
              <a:rPr lang="en-US" altLang="en-US" sz="2000" baseline="-25000">
                <a:cs typeface="Arial" panose="020B0604020202020204" pitchFamily="34" charset="0"/>
              </a:rPr>
              <a:t>sample</a:t>
            </a:r>
          </a:p>
          <a:p>
            <a:r>
              <a:rPr lang="en-US" altLang="en-US" sz="2400">
                <a:cs typeface="Arial" panose="020B0604020202020204" pitchFamily="34" charset="0"/>
              </a:rPr>
              <a:t>Identify signal magnitude</a:t>
            </a:r>
          </a:p>
          <a:p>
            <a:pPr lvl="1"/>
            <a:r>
              <a:rPr lang="en-US" altLang="en-US" sz="2000">
                <a:cs typeface="Arial" panose="020B0604020202020204" pitchFamily="34" charset="0"/>
              </a:rPr>
              <a:t>Signal power ≈ total AC power</a:t>
            </a:r>
          </a:p>
          <a:p>
            <a:r>
              <a:rPr lang="en-US" altLang="en-US" sz="2400">
                <a:cs typeface="Arial" panose="020B0604020202020204" pitchFamily="34" charset="0"/>
              </a:rPr>
              <a:t>Identify signal phase</a:t>
            </a:r>
          </a:p>
          <a:p>
            <a:pPr lvl="1"/>
            <a:r>
              <a:rPr lang="en-US" altLang="en-US" sz="2000">
                <a:cs typeface="Arial" panose="020B0604020202020204" pitchFamily="34" charset="0"/>
              </a:rPr>
              <a:t>Use initial pattern to compute phase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FF46B8F-5C82-40A6-9125-92B1B6A1FDA7}" type="slidenum">
              <a:rPr lang="en-US" altLang="en-US" sz="1400"/>
              <a:pPr/>
              <a:t>35</a:t>
            </a:fld>
            <a:endParaRPr lang="en-US" altLang="en-US" sz="1400"/>
          </a:p>
        </p:txBody>
      </p:sp>
      <p:sp>
        <p:nvSpPr>
          <p:cNvPr id="69635" name="Rectangle 2"/>
          <p:cNvSpPr>
            <a:spLocks noGrp="1" noChangeArrowheads="1"/>
          </p:cNvSpPr>
          <p:nvPr>
            <p:ph type="title"/>
          </p:nvPr>
        </p:nvSpPr>
        <p:spPr>
          <a:xfrm>
            <a:off x="457200" y="274638"/>
            <a:ext cx="8229600" cy="868362"/>
          </a:xfrm>
        </p:spPr>
        <p:txBody>
          <a:bodyPr/>
          <a:lstStyle/>
          <a:p>
            <a:r>
              <a:rPr lang="en-US" altLang="en-US" sz="4000">
                <a:cs typeface="Arial" panose="020B0604020202020204" pitchFamily="34" charset="0"/>
              </a:rPr>
              <a:t>Procedures:</a:t>
            </a:r>
          </a:p>
        </p:txBody>
      </p:sp>
      <p:sp>
        <p:nvSpPr>
          <p:cNvPr id="69636" name="Rectangle 3"/>
          <p:cNvSpPr>
            <a:spLocks noGrp="1" noChangeArrowheads="1"/>
          </p:cNvSpPr>
          <p:nvPr>
            <p:ph type="body" idx="1"/>
          </p:nvPr>
        </p:nvSpPr>
        <p:spPr>
          <a:xfrm>
            <a:off x="457200" y="1143000"/>
            <a:ext cx="8458200" cy="5029200"/>
          </a:xfrm>
        </p:spPr>
        <p:txBody>
          <a:bodyPr/>
          <a:lstStyle/>
          <a:p>
            <a:r>
              <a:rPr lang="en-US" altLang="en-US" sz="2400" dirty="0">
                <a:cs typeface="Arial" panose="020B0604020202020204" pitchFamily="34" charset="0"/>
              </a:rPr>
              <a:t>Replace </a:t>
            </a:r>
            <a:r>
              <a:rPr lang="en-US" altLang="en-US" sz="2400" dirty="0" err="1">
                <a:cs typeface="Arial" panose="020B0604020202020204" pitchFamily="34" charset="0"/>
              </a:rPr>
              <a:t>noncoherent</a:t>
            </a:r>
            <a:r>
              <a:rPr lang="en-US" altLang="en-US" sz="2400" dirty="0">
                <a:cs typeface="Arial" panose="020B0604020202020204" pitchFamily="34" charset="0"/>
              </a:rPr>
              <a:t> base harmonic with a coherent base harmonic</a:t>
            </a:r>
          </a:p>
          <a:p>
            <a:pPr lvl="1"/>
            <a:r>
              <a:rPr lang="en-US" altLang="en-US" sz="2000" dirty="0" err="1">
                <a:cs typeface="Arial" panose="020B0604020202020204" pitchFamily="34" charset="0"/>
              </a:rPr>
              <a:t>X_n</a:t>
            </a:r>
            <a:r>
              <a:rPr lang="en-US" altLang="en-US" sz="2000" dirty="0">
                <a:cs typeface="Arial" panose="020B0604020202020204" pitchFamily="34" charset="0"/>
              </a:rPr>
              <a:t> = </a:t>
            </a:r>
            <a:r>
              <a:rPr lang="en-US" altLang="en-US" sz="2000" dirty="0" err="1">
                <a:cs typeface="Arial" panose="020B0604020202020204" pitchFamily="34" charset="0"/>
              </a:rPr>
              <a:t>X_n</a:t>
            </a:r>
            <a:r>
              <a:rPr lang="en-US" altLang="en-US" sz="2000" dirty="0">
                <a:cs typeface="Arial" panose="020B0604020202020204" pitchFamily="34" charset="0"/>
              </a:rPr>
              <a:t> </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Asin</a:t>
            </a:r>
            <a:r>
              <a:rPr lang="en-US" altLang="en-US" sz="2000" dirty="0">
                <a:latin typeface="Times New Roman" panose="02020603050405020304" pitchFamily="18" charset="0"/>
                <a:cs typeface="Times New Roman" panose="02020603050405020304" pitchFamily="18" charset="0"/>
              </a:rPr>
              <a:t>(2</a:t>
            </a:r>
            <a:r>
              <a:rPr lang="en-US" altLang="en-US" sz="2000" dirty="0">
                <a:latin typeface="Symbol" panose="05050102010706020507" pitchFamily="18" charset="2"/>
                <a:cs typeface="Times New Roman" panose="02020603050405020304" pitchFamily="18" charset="0"/>
              </a:rPr>
              <a:t>p</a:t>
            </a:r>
            <a:r>
              <a:rPr lang="en-US" altLang="en-US" sz="2000" dirty="0">
                <a:latin typeface="Times New Roman" panose="02020603050405020304" pitchFamily="18" charset="0"/>
                <a:cs typeface="Times New Roman" panose="02020603050405020304" pitchFamily="18" charset="0"/>
              </a:rPr>
              <a:t>fsig * n/</a:t>
            </a:r>
            <a:r>
              <a:rPr lang="en-US" altLang="en-US" sz="2000" dirty="0" err="1">
                <a:latin typeface="Times New Roman" panose="02020603050405020304" pitchFamily="18" charset="0"/>
                <a:cs typeface="Times New Roman" panose="02020603050405020304" pitchFamily="18" charset="0"/>
              </a:rPr>
              <a:t>fsample</a:t>
            </a:r>
            <a:r>
              <a:rPr lang="en-US" altLang="en-US" sz="2000" dirty="0">
                <a:latin typeface="Times New Roman" panose="02020603050405020304" pitchFamily="18" charset="0"/>
                <a:cs typeface="Times New Roman" panose="02020603050405020304" pitchFamily="18" charset="0"/>
              </a:rPr>
              <a:t> + phi)</a:t>
            </a:r>
          </a:p>
          <a:p>
            <a:pPr lvl="1">
              <a:buFontTx/>
              <a:buNone/>
            </a:pP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Asin</a:t>
            </a:r>
            <a:r>
              <a:rPr lang="en-US" altLang="en-US" sz="2000" dirty="0">
                <a:latin typeface="Times New Roman" panose="02020603050405020304" pitchFamily="18" charset="0"/>
                <a:cs typeface="Times New Roman" panose="02020603050405020304" pitchFamily="18" charset="0"/>
              </a:rPr>
              <a:t>(2</a:t>
            </a:r>
            <a:r>
              <a:rPr lang="en-US" altLang="en-US" sz="2000" dirty="0">
                <a:latin typeface="Symbol" panose="05050102010706020507" pitchFamily="18" charset="2"/>
                <a:cs typeface="Times New Roman" panose="02020603050405020304" pitchFamily="18" charset="0"/>
              </a:rPr>
              <a:t>p</a:t>
            </a:r>
            <a:r>
              <a:rPr lang="en-US" altLang="en-US" sz="2000" dirty="0">
                <a:latin typeface="Times New Roman" panose="02020603050405020304" pitchFamily="18" charset="0"/>
                <a:cs typeface="Times New Roman" panose="02020603050405020304" pitchFamily="18" charset="0"/>
              </a:rPr>
              <a:t>fcoh * n/</a:t>
            </a:r>
            <a:r>
              <a:rPr lang="en-US" altLang="en-US" sz="2000" dirty="0" err="1">
                <a:latin typeface="Times New Roman" panose="02020603050405020304" pitchFamily="18" charset="0"/>
                <a:cs typeface="Times New Roman" panose="02020603050405020304" pitchFamily="18" charset="0"/>
              </a:rPr>
              <a:t>fsample</a:t>
            </a:r>
            <a:r>
              <a:rPr lang="en-US" altLang="en-US" sz="2000" dirty="0">
                <a:latin typeface="Times New Roman" panose="02020603050405020304" pitchFamily="18" charset="0"/>
                <a:cs typeface="Times New Roman" panose="02020603050405020304" pitchFamily="18" charset="0"/>
              </a:rPr>
              <a:t> + phi)</a:t>
            </a:r>
            <a:endParaRPr lang="en-US" altLang="en-US" sz="2000" dirty="0">
              <a:cs typeface="Arial" panose="020B0604020202020204" pitchFamily="34" charset="0"/>
            </a:endParaRPr>
          </a:p>
          <a:p>
            <a:pPr lvl="1">
              <a:buFontTx/>
              <a:buNone/>
            </a:pPr>
            <a:r>
              <a:rPr lang="en-US" altLang="en-US" sz="2000" dirty="0">
                <a:cs typeface="Arial" panose="020B0604020202020204" pitchFamily="34" charset="0"/>
              </a:rPr>
              <a:t>           = </a:t>
            </a:r>
            <a:r>
              <a:rPr lang="en-US" altLang="en-US" sz="2000" dirty="0" err="1">
                <a:cs typeface="Arial" panose="020B0604020202020204" pitchFamily="34" charset="0"/>
              </a:rPr>
              <a:t>X_n</a:t>
            </a:r>
            <a:r>
              <a:rPr lang="en-US" altLang="en-US" sz="2000" dirty="0">
                <a:cs typeface="Arial" panose="020B0604020202020204" pitchFamily="34" charset="0"/>
              </a:rPr>
              <a:t> </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Asin</a:t>
            </a:r>
            <a:r>
              <a:rPr lang="en-US" altLang="en-US" sz="2000" dirty="0">
                <a:latin typeface="Times New Roman" panose="02020603050405020304" pitchFamily="18" charset="0"/>
                <a:cs typeface="Times New Roman" panose="02020603050405020304" pitchFamily="18" charset="0"/>
              </a:rPr>
              <a:t>(2</a:t>
            </a:r>
            <a:r>
              <a:rPr lang="en-US" altLang="en-US" sz="2000" dirty="0">
                <a:latin typeface="Symbol" panose="05050102010706020507" pitchFamily="18" charset="2"/>
                <a:cs typeface="Times New Roman" panose="02020603050405020304" pitchFamily="18" charset="0"/>
              </a:rPr>
              <a:t>p</a:t>
            </a:r>
            <a:r>
              <a:rPr lang="en-US" altLang="en-US" sz="2000" dirty="0">
                <a:latin typeface="Times New Roman" panose="02020603050405020304" pitchFamily="18" charset="0"/>
                <a:cs typeface="Times New Roman" panose="02020603050405020304" pitchFamily="18" charset="0"/>
              </a:rPr>
              <a:t>Jtot * n/M + phi)</a:t>
            </a:r>
          </a:p>
          <a:p>
            <a:pPr lvl="1">
              <a:buFontTx/>
              <a:buNone/>
            </a:pP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Asin</a:t>
            </a:r>
            <a:r>
              <a:rPr lang="en-US" altLang="en-US" sz="2000" dirty="0">
                <a:latin typeface="Times New Roman" panose="02020603050405020304" pitchFamily="18" charset="0"/>
                <a:cs typeface="Times New Roman" panose="02020603050405020304" pitchFamily="18" charset="0"/>
              </a:rPr>
              <a:t>(2</a:t>
            </a:r>
            <a:r>
              <a:rPr lang="en-US" altLang="en-US" sz="2000" dirty="0">
                <a:latin typeface="Symbol" panose="05050102010706020507" pitchFamily="18" charset="2"/>
                <a:cs typeface="Times New Roman" panose="02020603050405020304" pitchFamily="18" charset="0"/>
              </a:rPr>
              <a:t>p</a:t>
            </a:r>
            <a:r>
              <a:rPr lang="en-US" altLang="en-US" sz="2000" dirty="0">
                <a:latin typeface="Times New Roman" panose="02020603050405020304" pitchFamily="18" charset="0"/>
                <a:cs typeface="Times New Roman" panose="02020603050405020304" pitchFamily="18" charset="0"/>
              </a:rPr>
              <a:t>J * n/M + phi)</a:t>
            </a:r>
            <a:endParaRPr lang="en-US" altLang="en-US" sz="2000" dirty="0">
              <a:cs typeface="Arial" panose="020B0604020202020204" pitchFamily="34" charset="0"/>
            </a:endParaRPr>
          </a:p>
          <a:p>
            <a:r>
              <a:rPr lang="en-US" altLang="en-US" sz="2400" dirty="0">
                <a:cs typeface="Arial" panose="020B0604020202020204" pitchFamily="34" charset="0"/>
              </a:rPr>
              <a:t>Alternatively, can just remove the identified base harmonic component, without adding back a coherent one</a:t>
            </a:r>
          </a:p>
          <a:p>
            <a:r>
              <a:rPr lang="en-US" altLang="en-US" sz="2400" dirty="0">
                <a:cs typeface="Arial" panose="020B0604020202020204" pitchFamily="34" charset="0"/>
              </a:rPr>
              <a:t>Performance FFT on the modified data</a:t>
            </a:r>
          </a:p>
          <a:p>
            <a:r>
              <a:rPr lang="en-US" altLang="en-US" sz="2400" dirty="0">
                <a:cs typeface="Arial" panose="020B0604020202020204" pitchFamily="34" charset="0"/>
              </a:rPr>
              <a:t>Compute THD, SNR, SFDR, SINAD,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601B8C6-8DBA-4EE8-BDAA-8F20378A6ED1}" type="slidenum">
              <a:rPr lang="en-US" altLang="en-US" sz="1400"/>
              <a:pPr/>
              <a:t>36</a:t>
            </a:fld>
            <a:endParaRPr lang="en-US" altLang="en-US" sz="1400"/>
          </a:p>
        </p:txBody>
      </p:sp>
      <p:sp>
        <p:nvSpPr>
          <p:cNvPr id="70659" name="Rectangle 2"/>
          <p:cNvSpPr>
            <a:spLocks noGrp="1" noChangeArrowheads="1"/>
          </p:cNvSpPr>
          <p:nvPr>
            <p:ph type="title"/>
          </p:nvPr>
        </p:nvSpPr>
        <p:spPr>
          <a:xfrm>
            <a:off x="457200" y="274638"/>
            <a:ext cx="8229600" cy="792162"/>
          </a:xfrm>
        </p:spPr>
        <p:txBody>
          <a:bodyPr/>
          <a:lstStyle/>
          <a:p>
            <a:r>
              <a:rPr lang="en-US" altLang="en-US" sz="4000">
                <a:cs typeface="Arial" panose="020B0604020202020204" pitchFamily="34" charset="0"/>
              </a:rPr>
              <a:t>Algorithm Efficiency Analysis</a:t>
            </a:r>
          </a:p>
        </p:txBody>
      </p:sp>
      <p:sp>
        <p:nvSpPr>
          <p:cNvPr id="70660" name="Rectangle 3"/>
          <p:cNvSpPr>
            <a:spLocks noGrp="1" noChangeArrowheads="1"/>
          </p:cNvSpPr>
          <p:nvPr>
            <p:ph type="body" idx="1"/>
          </p:nvPr>
        </p:nvSpPr>
        <p:spPr>
          <a:xfrm>
            <a:off x="457200" y="1143000"/>
            <a:ext cx="8229600" cy="5029200"/>
          </a:xfrm>
        </p:spPr>
        <p:txBody>
          <a:bodyPr/>
          <a:lstStyle/>
          <a:p>
            <a:r>
              <a:rPr lang="en-US" altLang="en-US" sz="2400">
                <a:cs typeface="Arial" panose="020B0604020202020204" pitchFamily="34" charset="0"/>
              </a:rPr>
              <a:t>Data acquisition time</a:t>
            </a:r>
          </a:p>
          <a:p>
            <a:pPr lvl="1"/>
            <a:r>
              <a:rPr lang="en-US" altLang="en-US" sz="2400">
                <a:cs typeface="Arial" panose="020B0604020202020204" pitchFamily="34" charset="0"/>
              </a:rPr>
              <a:t>proportional to data record length: double</a:t>
            </a:r>
          </a:p>
          <a:p>
            <a:r>
              <a:rPr lang="en-US" altLang="en-US" sz="2400">
                <a:cs typeface="Arial" panose="020B0604020202020204" pitchFamily="34" charset="0"/>
              </a:rPr>
              <a:t>Computational time</a:t>
            </a:r>
          </a:p>
          <a:p>
            <a:pPr lvl="1"/>
            <a:r>
              <a:rPr lang="en-US" altLang="en-US" sz="2400">
                <a:cs typeface="Arial" panose="020B0604020202020204" pitchFamily="34" charset="0"/>
              </a:rPr>
              <a:t>Best length search: O(M)</a:t>
            </a:r>
          </a:p>
          <a:p>
            <a:pPr lvl="1"/>
            <a:r>
              <a:rPr lang="en-US" altLang="en-US" sz="2400">
                <a:cs typeface="Arial" panose="020B0604020202020204" pitchFamily="34" charset="0"/>
              </a:rPr>
              <a:t>First harmonic estimation: &lt;O(1)</a:t>
            </a:r>
          </a:p>
          <a:p>
            <a:pPr lvl="1"/>
            <a:r>
              <a:rPr lang="en-US" altLang="en-US" sz="2400">
                <a:cs typeface="Arial" panose="020B0604020202020204" pitchFamily="34" charset="0"/>
              </a:rPr>
              <a:t>First harmonic replacement: O(M)</a:t>
            </a:r>
          </a:p>
          <a:p>
            <a:pPr lvl="1"/>
            <a:r>
              <a:rPr lang="en-US" altLang="en-US" sz="2400">
                <a:cs typeface="Arial" panose="020B0604020202020204" pitchFamily="34" charset="0"/>
              </a:rPr>
              <a:t>FFT: O(M*logM)</a:t>
            </a:r>
          </a:p>
          <a:p>
            <a:pPr lvl="1"/>
            <a:r>
              <a:rPr lang="en-US" altLang="en-US" sz="2400">
                <a:cs typeface="Arial" panose="020B0604020202020204" pitchFamily="34" charset="0"/>
              </a:rPr>
              <a:t>But this M may be up to 2X original M</a:t>
            </a:r>
          </a:p>
          <a:p>
            <a:r>
              <a:rPr lang="en-US" altLang="en-US" sz="2400">
                <a:cs typeface="Arial" panose="020B0604020202020204" pitchFamily="34" charset="0"/>
              </a:rPr>
              <a:t>A little more than 2x standard FFT approach with coherent sampling</a:t>
            </a:r>
          </a:p>
        </p:txBody>
      </p:sp>
      <p:sp>
        <p:nvSpPr>
          <p:cNvPr id="2" name="TextBox 1"/>
          <p:cNvSpPr txBox="1">
            <a:spLocks noChangeArrowheads="1"/>
          </p:cNvSpPr>
          <p:nvPr/>
        </p:nvSpPr>
        <p:spPr bwMode="auto">
          <a:xfrm>
            <a:off x="6459538" y="3505200"/>
            <a:ext cx="2665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This is not true.</a:t>
            </a:r>
          </a:p>
          <a:p>
            <a:pPr eaLnBrk="1" hangingPunct="1"/>
            <a:r>
              <a:rPr lang="en-US" altLang="en-US">
                <a:solidFill>
                  <a:srgbClr val="FFFF00"/>
                </a:solidFill>
              </a:rPr>
              <a:t>Only true if M=2^K</a:t>
            </a:r>
          </a:p>
        </p:txBody>
      </p:sp>
      <p:cxnSp>
        <p:nvCxnSpPr>
          <p:cNvPr id="4" name="Straight Arrow Connector 3"/>
          <p:cNvCxnSpPr>
            <a:cxnSpLocks noChangeShapeType="1"/>
          </p:cNvCxnSpPr>
          <p:nvPr/>
        </p:nvCxnSpPr>
        <p:spPr bwMode="auto">
          <a:xfrm flipH="1">
            <a:off x="3657600" y="3921125"/>
            <a:ext cx="2801938" cy="269875"/>
          </a:xfrm>
          <a:prstGeom prst="straightConnector1">
            <a:avLst/>
          </a:prstGeom>
          <a:noFill/>
          <a:ln w="28575" algn="ctr">
            <a:solidFill>
              <a:srgbClr val="FFFF00"/>
            </a:solidFill>
            <a:round/>
            <a:headEnd type="none" w="sm" len="sm"/>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27A724C-B1A4-4971-A5DF-251F6407189C}" type="slidenum">
              <a:rPr lang="en-US" altLang="en-US" sz="1400"/>
              <a:pPr/>
              <a:t>37</a:t>
            </a:fld>
            <a:endParaRPr lang="en-US" altLang="en-US" sz="1400"/>
          </a:p>
        </p:txBody>
      </p:sp>
      <p:sp>
        <p:nvSpPr>
          <p:cNvPr id="71683" name="Rectangle 2"/>
          <p:cNvSpPr>
            <a:spLocks noGrp="1" noChangeArrowheads="1"/>
          </p:cNvSpPr>
          <p:nvPr>
            <p:ph type="title"/>
          </p:nvPr>
        </p:nvSpPr>
        <p:spPr>
          <a:xfrm>
            <a:off x="457200" y="274638"/>
            <a:ext cx="8229600" cy="792162"/>
          </a:xfrm>
        </p:spPr>
        <p:txBody>
          <a:bodyPr/>
          <a:lstStyle/>
          <a:p>
            <a:r>
              <a:rPr lang="en-US" altLang="en-US" sz="4000">
                <a:cs typeface="Arial" panose="020B0604020202020204" pitchFamily="34" charset="0"/>
              </a:rPr>
              <a:t>Simulation study</a:t>
            </a:r>
          </a:p>
        </p:txBody>
      </p:sp>
      <p:sp>
        <p:nvSpPr>
          <p:cNvPr id="71684" name="Rectangle 3"/>
          <p:cNvSpPr>
            <a:spLocks noGrp="1" noChangeArrowheads="1"/>
          </p:cNvSpPr>
          <p:nvPr>
            <p:ph type="body" idx="1"/>
          </p:nvPr>
        </p:nvSpPr>
        <p:spPr>
          <a:xfrm>
            <a:off x="457200" y="1066800"/>
            <a:ext cx="8229600" cy="5105400"/>
          </a:xfrm>
        </p:spPr>
        <p:txBody>
          <a:bodyPr/>
          <a:lstStyle/>
          <a:p>
            <a:pPr>
              <a:lnSpc>
                <a:spcPct val="90000"/>
              </a:lnSpc>
            </a:pPr>
            <a:r>
              <a:rPr lang="en-US" altLang="en-US" sz="2400">
                <a:cs typeface="Arial" panose="020B0604020202020204" pitchFamily="34" charset="0"/>
              </a:rPr>
              <a:t>Digitizer: 12 ~ 17 bits </a:t>
            </a:r>
          </a:p>
          <a:p>
            <a:pPr>
              <a:lnSpc>
                <a:spcPct val="90000"/>
              </a:lnSpc>
            </a:pPr>
            <a:r>
              <a:rPr lang="en-US" altLang="en-US" sz="2400">
                <a:cs typeface="Arial" panose="020B0604020202020204" pitchFamily="34" charset="0"/>
              </a:rPr>
              <a:t>Data record length: a few thousand</a:t>
            </a:r>
          </a:p>
          <a:p>
            <a:pPr>
              <a:lnSpc>
                <a:spcPct val="90000"/>
              </a:lnSpc>
            </a:pPr>
            <a:r>
              <a:rPr lang="en-US" altLang="en-US" sz="2400">
                <a:cs typeface="Arial" panose="020B0604020202020204" pitchFamily="34" charset="0"/>
              </a:rPr>
              <a:t>Signal frequency: random but &lt; Nyquist</a:t>
            </a:r>
          </a:p>
          <a:p>
            <a:pPr>
              <a:lnSpc>
                <a:spcPct val="90000"/>
              </a:lnSpc>
            </a:pPr>
            <a:r>
              <a:rPr lang="en-US" altLang="en-US" sz="2400">
                <a:cs typeface="Arial" panose="020B0604020202020204" pitchFamily="34" charset="0"/>
              </a:rPr>
              <a:t>Harmonic distortion amount: random</a:t>
            </a:r>
          </a:p>
          <a:p>
            <a:pPr>
              <a:lnSpc>
                <a:spcPct val="90000"/>
              </a:lnSpc>
            </a:pPr>
            <a:endParaRPr lang="en-US" altLang="en-US" sz="2400">
              <a:cs typeface="Arial" panose="020B0604020202020204" pitchFamily="34" charset="0"/>
            </a:endParaRPr>
          </a:p>
          <a:p>
            <a:pPr>
              <a:lnSpc>
                <a:spcPct val="90000"/>
              </a:lnSpc>
            </a:pPr>
            <a:r>
              <a:rPr lang="en-US" altLang="en-US" sz="2400">
                <a:cs typeface="Arial" panose="020B0604020202020204" pitchFamily="34" charset="0"/>
              </a:rPr>
              <a:t>Other small random errors included: </a:t>
            </a:r>
          </a:p>
          <a:p>
            <a:pPr lvl="1">
              <a:lnSpc>
                <a:spcPct val="90000"/>
              </a:lnSpc>
              <a:buFontTx/>
              <a:buChar char="•"/>
            </a:pPr>
            <a:r>
              <a:rPr lang="en-US" altLang="en-US" sz="2400">
                <a:cs typeface="Arial" panose="020B0604020202020204" pitchFamily="34" charset="0"/>
              </a:rPr>
              <a:t>Signal magnitude</a:t>
            </a:r>
          </a:p>
          <a:p>
            <a:pPr lvl="1">
              <a:lnSpc>
                <a:spcPct val="90000"/>
              </a:lnSpc>
              <a:buFontTx/>
              <a:buChar char="•"/>
            </a:pPr>
            <a:r>
              <a:rPr lang="en-US" altLang="en-US" sz="2400">
                <a:cs typeface="Arial" panose="020B0604020202020204" pitchFamily="34" charset="0"/>
              </a:rPr>
              <a:t>Random DC offset</a:t>
            </a:r>
          </a:p>
          <a:p>
            <a:pPr lvl="1">
              <a:lnSpc>
                <a:spcPct val="90000"/>
              </a:lnSpc>
              <a:buFontTx/>
              <a:buChar char="•"/>
            </a:pPr>
            <a:r>
              <a:rPr lang="en-US" altLang="en-US" sz="2400">
                <a:cs typeface="Arial" panose="020B0604020202020204" pitchFamily="34" charset="0"/>
              </a:rPr>
              <a:t>Random synchronization error</a:t>
            </a:r>
          </a:p>
          <a:p>
            <a:pPr lvl="1">
              <a:lnSpc>
                <a:spcPct val="90000"/>
              </a:lnSpc>
              <a:buFontTx/>
              <a:buChar char="•"/>
            </a:pPr>
            <a:r>
              <a:rPr lang="en-US" altLang="en-US" sz="2400">
                <a:cs typeface="Arial" panose="020B0604020202020204" pitchFamily="34" charset="0"/>
              </a:rPr>
              <a:t>Additive measurement noise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38E2F03-EB3B-4E54-8D11-5F24645B4D1D}" type="slidenum">
              <a:rPr lang="en-US" altLang="en-US" sz="1400"/>
              <a:pPr/>
              <a:t>38</a:t>
            </a:fld>
            <a:endParaRPr lang="en-US" altLang="en-US" sz="1400"/>
          </a:p>
        </p:txBody>
      </p:sp>
      <p:sp>
        <p:nvSpPr>
          <p:cNvPr id="72707" name="Rectangle 3"/>
          <p:cNvSpPr>
            <a:spLocks noGrp="1" noChangeArrowheads="1"/>
          </p:cNvSpPr>
          <p:nvPr>
            <p:ph type="body" idx="1"/>
          </p:nvPr>
        </p:nvSpPr>
        <p:spPr>
          <a:xfrm>
            <a:off x="457200" y="1473200"/>
            <a:ext cx="8229600" cy="4699000"/>
          </a:xfrm>
        </p:spPr>
        <p:txBody>
          <a:bodyPr/>
          <a:lstStyle/>
          <a:p>
            <a:r>
              <a:rPr lang="en-US" altLang="en-US" sz="2400">
                <a:cs typeface="Arial" panose="020B0604020202020204" pitchFamily="34" charset="0"/>
              </a:rPr>
              <a:t>Ideal: perfect coherent sampling and noise free</a:t>
            </a:r>
          </a:p>
          <a:p>
            <a:r>
              <a:rPr lang="en-US" altLang="en-US" sz="2400">
                <a:cs typeface="Arial" panose="020B0604020202020204" pitchFamily="34" charset="0"/>
              </a:rPr>
              <a:t>Standard: DFT assuming periodic signal</a:t>
            </a:r>
          </a:p>
          <a:p>
            <a:r>
              <a:rPr lang="en-US" altLang="en-US" sz="2400">
                <a:cs typeface="Arial" panose="020B0604020202020204" pitchFamily="34" charset="0"/>
              </a:rPr>
              <a:t>Best Length: DFT with record length best matching an integer # signal periods</a:t>
            </a:r>
          </a:p>
          <a:p>
            <a:r>
              <a:rPr lang="en-US" altLang="en-US" sz="2400">
                <a:cs typeface="Arial" panose="020B0604020202020204" pitchFamily="34" charset="0"/>
              </a:rPr>
              <a:t>Proposed: best length plus first harmonic ID and replacement</a:t>
            </a:r>
          </a:p>
        </p:txBody>
      </p:sp>
      <p:sp>
        <p:nvSpPr>
          <p:cNvPr id="72708" name="Rectangle 4"/>
          <p:cNvSpPr>
            <a:spLocks noGrp="1" noChangeArrowheads="1"/>
          </p:cNvSpPr>
          <p:nvPr>
            <p:ph type="title"/>
          </p:nvPr>
        </p:nvSpPr>
        <p:spPr>
          <a:xfrm>
            <a:off x="0" y="131763"/>
            <a:ext cx="9144000" cy="609600"/>
          </a:xfrm>
        </p:spPr>
        <p:txBody>
          <a:bodyPr/>
          <a:lstStyle/>
          <a:p>
            <a:r>
              <a:rPr lang="en-US" altLang="en-US">
                <a:cs typeface="Arial" panose="020B0604020202020204" pitchFamily="34" charset="0"/>
              </a:rPr>
              <a:t>Four methods used and compared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515A1D7-488B-4167-8FC8-DAAD08794AFC}" type="slidenum">
              <a:rPr lang="en-US" altLang="en-US" sz="1400"/>
              <a:pPr/>
              <a:t>39</a:t>
            </a:fld>
            <a:endParaRPr lang="en-US" altLang="en-US" sz="1400"/>
          </a:p>
        </p:txBody>
      </p:sp>
      <p:sp>
        <p:nvSpPr>
          <p:cNvPr id="73731" name="Rectangle 2"/>
          <p:cNvSpPr>
            <a:spLocks noGrp="1" noChangeArrowheads="1"/>
          </p:cNvSpPr>
          <p:nvPr>
            <p:ph type="title"/>
          </p:nvPr>
        </p:nvSpPr>
        <p:spPr>
          <a:xfrm>
            <a:off x="457200" y="274638"/>
            <a:ext cx="8229600" cy="792162"/>
          </a:xfrm>
        </p:spPr>
        <p:txBody>
          <a:bodyPr/>
          <a:lstStyle/>
          <a:p>
            <a:r>
              <a:rPr lang="en-US" altLang="en-US" sz="4000">
                <a:cs typeface="Arial" panose="020B0604020202020204" pitchFamily="34" charset="0"/>
              </a:rPr>
              <a:t>First example: typical</a:t>
            </a:r>
          </a:p>
        </p:txBody>
      </p:sp>
      <p:sp>
        <p:nvSpPr>
          <p:cNvPr id="73732" name="Rectangle 3"/>
          <p:cNvSpPr>
            <a:spLocks noGrp="1" noChangeArrowheads="1"/>
          </p:cNvSpPr>
          <p:nvPr>
            <p:ph type="body" idx="1"/>
          </p:nvPr>
        </p:nvSpPr>
        <p:spPr>
          <a:xfrm>
            <a:off x="457200" y="1219200"/>
            <a:ext cx="8382000" cy="4953000"/>
          </a:xfrm>
        </p:spPr>
        <p:txBody>
          <a:bodyPr/>
          <a:lstStyle/>
          <a:p>
            <a:r>
              <a:rPr lang="en-US" altLang="en-US" sz="2400">
                <a:cs typeface="Arial" panose="020B0604020202020204" pitchFamily="34" charset="0"/>
              </a:rPr>
              <a:t>Ideal and Proposed: zero or minimal skirts</a:t>
            </a:r>
          </a:p>
          <a:p>
            <a:r>
              <a:rPr lang="en-US" altLang="en-US" sz="2400">
                <a:cs typeface="Arial" panose="020B0604020202020204" pitchFamily="34" charset="0"/>
              </a:rPr>
              <a:t>Best Length: with skirt but accurate SFDR measurements</a:t>
            </a:r>
          </a:p>
          <a:p>
            <a:r>
              <a:rPr lang="en-US" altLang="en-US" sz="2400">
                <a:cs typeface="Arial" panose="020B0604020202020204" pitchFamily="34" charset="0"/>
              </a:rPr>
              <a:t>Standard: large skirts and large errors</a:t>
            </a:r>
          </a:p>
          <a:p>
            <a:endParaRPr lang="en-US" altLang="en-US" sz="2400">
              <a:cs typeface="Arial" panose="020B0604020202020204" pitchFamily="34" charset="0"/>
            </a:endParaRPr>
          </a:p>
          <a:p>
            <a:r>
              <a:rPr lang="en-US" altLang="en-US" sz="2400">
                <a:cs typeface="Arial" panose="020B0604020202020204" pitchFamily="34" charset="0"/>
              </a:rPr>
              <a:t>True SFDR computed analytically in continuous time domain</a:t>
            </a:r>
          </a:p>
          <a:p>
            <a:endParaRPr lang="en-US" altLang="en-US" sz="240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12838" y="123825"/>
            <a:ext cx="7497762" cy="960438"/>
          </a:xfrm>
        </p:spPr>
        <p:txBody>
          <a:bodyPr/>
          <a:lstStyle/>
          <a:p>
            <a:r>
              <a:rPr lang="en-US" altLang="en-US"/>
              <a:t>Challenges due to coherency</a:t>
            </a:r>
          </a:p>
        </p:txBody>
      </p:sp>
      <p:sp>
        <p:nvSpPr>
          <p:cNvPr id="3" name="Content Placeholder 2"/>
          <p:cNvSpPr>
            <a:spLocks noGrp="1"/>
          </p:cNvSpPr>
          <p:nvPr>
            <p:ph idx="1"/>
          </p:nvPr>
        </p:nvSpPr>
        <p:spPr>
          <a:xfrm>
            <a:off x="457200" y="1106488"/>
            <a:ext cx="8458200" cy="4608512"/>
          </a:xfrm>
        </p:spPr>
        <p:txBody>
          <a:bodyPr>
            <a:normAutofit fontScale="92500"/>
          </a:bodyPr>
          <a:lstStyle/>
          <a:p>
            <a:pPr marL="342900" lvl="1" indent="-342900">
              <a:buFont typeface="Arial" pitchFamily="34" charset="0"/>
              <a:buChar char="•"/>
              <a:defRPr/>
            </a:pPr>
            <a:r>
              <a:rPr lang="en-US" dirty="0"/>
              <a:t>In labs, both the clock and input signals are generated from different sources with absolute accuracy.</a:t>
            </a:r>
          </a:p>
          <a:p>
            <a:pPr marL="742950" lvl="2" indent="-342900">
              <a:buFont typeface="Calibri" pitchFamily="34" charset="0"/>
              <a:buChar char="–"/>
              <a:defRPr/>
            </a:pPr>
            <a:r>
              <a:rPr lang="en-US" dirty="0"/>
              <a:t>Expensive</a:t>
            </a:r>
          </a:p>
          <a:p>
            <a:pPr marL="742950" lvl="2" indent="-342900">
              <a:buFont typeface="Calibri" pitchFamily="34" charset="0"/>
              <a:buChar char="–"/>
              <a:defRPr/>
            </a:pPr>
            <a:r>
              <a:rPr lang="en-US" dirty="0"/>
              <a:t>Not portable</a:t>
            </a:r>
          </a:p>
          <a:p>
            <a:pPr marL="342900" lvl="1" indent="-342900">
              <a:buFont typeface="Arial" pitchFamily="34" charset="0"/>
              <a:buChar char="•"/>
              <a:defRPr/>
            </a:pPr>
            <a:r>
              <a:rPr lang="en-US" dirty="0"/>
              <a:t>If absolute accuracy of both the signal generators is not very high, frequency synthesizers can be used so that both the signals can track each other.</a:t>
            </a:r>
          </a:p>
          <a:p>
            <a:pPr marL="742950" lvl="2" indent="-342900">
              <a:buFont typeface="Calibri" pitchFamily="34" charset="0"/>
              <a:buChar char="–"/>
              <a:defRPr/>
            </a:pPr>
            <a:r>
              <a:rPr lang="en-US" dirty="0"/>
              <a:t>Frequency synthesizers are expensive.</a:t>
            </a:r>
          </a:p>
          <a:p>
            <a:pPr marL="342900" lvl="1" indent="-342900">
              <a:buFont typeface="Arial" pitchFamily="34" charset="0"/>
              <a:buChar char="•"/>
              <a:defRPr/>
            </a:pPr>
            <a:r>
              <a:rPr lang="en-US" dirty="0"/>
              <a:t>Maintaining coherency between the input and clock signals to perform on-chip testing is very difficult.</a:t>
            </a:r>
          </a:p>
        </p:txBody>
      </p:sp>
      <p:sp>
        <p:nvSpPr>
          <p:cNvPr id="37892" name="Rectangle 6"/>
          <p:cNvSpPr>
            <a:spLocks noChangeArrowheads="1"/>
          </p:cNvSpPr>
          <p:nvPr/>
        </p:nvSpPr>
        <p:spPr bwMode="auto">
          <a:xfrm>
            <a:off x="1068388" y="5907088"/>
            <a:ext cx="7543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a:solidFill>
                  <a:srgbClr val="FF0000"/>
                </a:solidFill>
              </a:rPr>
              <a:t>There is a need to develop  new spectral testing methods that do not require coherency</a:t>
            </a:r>
          </a:p>
        </p:txBody>
      </p:sp>
      <p:sp>
        <p:nvSpPr>
          <p:cNvPr id="378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D151BEC-5657-41DB-921E-BD88E8067EF3}" type="slidenum">
              <a:rPr lang="en-US" altLang="en-US" sz="1400">
                <a:solidFill>
                  <a:srgbClr val="000000"/>
                </a:solidFill>
              </a:rPr>
              <a:pPr/>
              <a:t>4</a:t>
            </a:fld>
            <a:endParaRPr lang="en-US" altLang="en-US" sz="14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75084DF-8484-4811-AA8E-C34E014C2B66}" type="slidenum">
              <a:rPr lang="en-US" altLang="en-US" sz="1400">
                <a:solidFill>
                  <a:srgbClr val="FFFF00"/>
                </a:solidFill>
              </a:rPr>
              <a:pPr/>
              <a:t>40</a:t>
            </a:fld>
            <a:endParaRPr lang="en-US" altLang="en-US" sz="1400">
              <a:solidFill>
                <a:srgbClr val="FFFF00"/>
              </a:solidFill>
            </a:endParaRPr>
          </a:p>
        </p:txBody>
      </p:sp>
      <p:pic>
        <p:nvPicPr>
          <p:cNvPr id="30723" name="Picture 4"/>
          <p:cNvPicPr>
            <a:picLocks noChangeAspect="1" noChangeArrowheads="1"/>
          </p:cNvPicPr>
          <p:nvPr/>
        </p:nvPicPr>
        <p:blipFill>
          <a:blip r:embed="rId2"/>
          <a:srcRect/>
          <a:stretch>
            <a:fillRect/>
          </a:stretch>
        </p:blipFill>
        <p:spPr bwMode="auto">
          <a:xfrm>
            <a:off x="47625" y="1265238"/>
            <a:ext cx="9020175" cy="5059362"/>
          </a:xfrm>
          <a:prstGeom prst="rect">
            <a:avLst/>
          </a:prstGeom>
          <a:solidFill>
            <a:schemeClr val="bg2">
              <a:lumMod val="20000"/>
              <a:lumOff val="80000"/>
            </a:schemeClr>
          </a:solidFill>
          <a:ln>
            <a:noFill/>
          </a:ln>
        </p:spPr>
      </p:pic>
      <p:sp>
        <p:nvSpPr>
          <p:cNvPr id="74756" name="Rectangle 5"/>
          <p:cNvSpPr>
            <a:spLocks noChangeArrowheads="1"/>
          </p:cNvSpPr>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data samples from coherent and noncoherent sampling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B69C643-EAAF-4B49-AC5A-A8F485066A53}" type="slidenum">
              <a:rPr lang="en-US" altLang="en-US" sz="1400">
                <a:solidFill>
                  <a:srgbClr val="FFFF00"/>
                </a:solidFill>
              </a:rPr>
              <a:pPr/>
              <a:t>41</a:t>
            </a:fld>
            <a:endParaRPr lang="en-US" altLang="en-US" sz="1400">
              <a:solidFill>
                <a:srgbClr val="FFFF00"/>
              </a:solidFill>
            </a:endParaRPr>
          </a:p>
        </p:txBody>
      </p:sp>
      <p:pic>
        <p:nvPicPr>
          <p:cNvPr id="31747" name="Picture 4"/>
          <p:cNvPicPr>
            <a:picLocks noChangeAspect="1" noChangeArrowheads="1"/>
          </p:cNvPicPr>
          <p:nvPr/>
        </p:nvPicPr>
        <p:blipFill>
          <a:blip r:embed="rId2"/>
          <a:srcRect/>
          <a:stretch>
            <a:fillRect/>
          </a:stretch>
        </p:blipFill>
        <p:spPr bwMode="auto">
          <a:xfrm>
            <a:off x="282575" y="1060450"/>
            <a:ext cx="8640763" cy="5045075"/>
          </a:xfrm>
          <a:prstGeom prst="rect">
            <a:avLst/>
          </a:prstGeom>
          <a:solidFill>
            <a:schemeClr val="bg2">
              <a:lumMod val="20000"/>
              <a:lumOff val="80000"/>
            </a:schemeClr>
          </a:solidFill>
          <a:ln>
            <a:noFill/>
          </a:ln>
        </p:spPr>
      </p:pic>
      <p:sp>
        <p:nvSpPr>
          <p:cNvPr id="75780" name="Rectangle 5"/>
          <p:cNvSpPr>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Spectrum from ideal coherent sampling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103B84-155E-4CAC-B082-81F139D47524}" type="slidenum">
              <a:rPr lang="en-US" altLang="en-US" sz="1400"/>
              <a:pPr/>
              <a:t>42</a:t>
            </a:fld>
            <a:endParaRPr lang="en-US" altLang="en-US" sz="1400"/>
          </a:p>
        </p:txBody>
      </p:sp>
      <p:sp>
        <p:nvSpPr>
          <p:cNvPr id="76803" name="Rectangle 5"/>
          <p:cNvSpPr>
            <a:spLocks noGrp="1" noChangeArrowheads="1"/>
          </p:cNvSpPr>
          <p:nvPr>
            <p:ph type="title"/>
          </p:nvPr>
        </p:nvSpPr>
        <p:spPr>
          <a:xfrm>
            <a:off x="457200" y="274638"/>
            <a:ext cx="8229600" cy="944562"/>
          </a:xfrm>
        </p:spPr>
        <p:txBody>
          <a:bodyPr/>
          <a:lstStyle/>
          <a:p>
            <a:r>
              <a:rPr lang="en-US" altLang="en-US" sz="3200">
                <a:cs typeface="Arial" panose="020B0604020202020204" pitchFamily="34" charset="0"/>
              </a:rPr>
              <a:t>Standard DFT with noncoherent samples</a:t>
            </a:r>
          </a:p>
        </p:txBody>
      </p:sp>
      <p:pic>
        <p:nvPicPr>
          <p:cNvPr id="32772" name="Picture 7"/>
          <p:cNvPicPr>
            <a:picLocks noGrp="1" noChangeAspect="1" noChangeArrowheads="1"/>
          </p:cNvPicPr>
          <p:nvPr>
            <p:ph type="body" idx="1"/>
          </p:nvPr>
        </p:nvPicPr>
        <p:blipFill>
          <a:blip r:embed="rId2"/>
          <a:srcRect/>
          <a:stretch>
            <a:fillRect/>
          </a:stretch>
        </p:blipFill>
        <p:spPr>
          <a:xfrm>
            <a:off x="174625" y="1293813"/>
            <a:ext cx="8763000" cy="4945062"/>
          </a:xfrm>
          <a:solidFill>
            <a:schemeClr val="bg2">
              <a:lumMod val="20000"/>
              <a:lumOff val="80000"/>
            </a:schemeClr>
          </a:solid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3D790E-84B6-4909-8EA5-DDBED9C68513}" type="slidenum">
              <a:rPr lang="en-US" altLang="en-US" sz="1400"/>
              <a:pPr/>
              <a:t>43</a:t>
            </a:fld>
            <a:endParaRPr lang="en-US" altLang="en-US" sz="1400"/>
          </a:p>
        </p:txBody>
      </p:sp>
      <p:sp>
        <p:nvSpPr>
          <p:cNvPr id="77827" name="Rectangle 2"/>
          <p:cNvSpPr>
            <a:spLocks noGrp="1" noChangeArrowheads="1"/>
          </p:cNvSpPr>
          <p:nvPr>
            <p:ph type="title"/>
          </p:nvPr>
        </p:nvSpPr>
        <p:spPr>
          <a:xfrm>
            <a:off x="457200" y="274638"/>
            <a:ext cx="8229600" cy="868362"/>
          </a:xfrm>
        </p:spPr>
        <p:txBody>
          <a:bodyPr/>
          <a:lstStyle/>
          <a:p>
            <a:r>
              <a:rPr lang="en-US" altLang="en-US" sz="3200">
                <a:cs typeface="Arial" panose="020B0604020202020204" pitchFamily="34" charset="0"/>
              </a:rPr>
              <a:t>Best Length with Noncoherent samples</a:t>
            </a:r>
          </a:p>
        </p:txBody>
      </p:sp>
      <p:pic>
        <p:nvPicPr>
          <p:cNvPr id="33796" name="Picture 4"/>
          <p:cNvPicPr>
            <a:picLocks noGrp="1" noChangeAspect="1" noChangeArrowheads="1"/>
          </p:cNvPicPr>
          <p:nvPr>
            <p:ph type="body" idx="1"/>
          </p:nvPr>
        </p:nvPicPr>
        <p:blipFill>
          <a:blip r:embed="rId2"/>
          <a:srcRect/>
          <a:stretch>
            <a:fillRect/>
          </a:stretch>
        </p:blipFill>
        <p:spPr>
          <a:xfrm>
            <a:off x="188913" y="1260475"/>
            <a:ext cx="8763000" cy="4945063"/>
          </a:xfrm>
          <a:solidFill>
            <a:schemeClr val="bg2">
              <a:lumMod val="20000"/>
              <a:lumOff val="80000"/>
            </a:schemeClr>
          </a:solid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20639F-14CC-428A-BC91-D954FEF76B3C}" type="slidenum">
              <a:rPr lang="en-US" altLang="en-US" sz="1400"/>
              <a:pPr/>
              <a:t>44</a:t>
            </a:fld>
            <a:endParaRPr lang="en-US" altLang="en-US" sz="1400"/>
          </a:p>
        </p:txBody>
      </p:sp>
      <p:sp>
        <p:nvSpPr>
          <p:cNvPr id="78851" name="Rectangle 2"/>
          <p:cNvSpPr>
            <a:spLocks noGrp="1" noChangeArrowheads="1"/>
          </p:cNvSpPr>
          <p:nvPr>
            <p:ph type="title"/>
          </p:nvPr>
        </p:nvSpPr>
        <p:spPr>
          <a:xfrm>
            <a:off x="457200" y="152400"/>
            <a:ext cx="8229600" cy="1020763"/>
          </a:xfrm>
        </p:spPr>
        <p:txBody>
          <a:bodyPr/>
          <a:lstStyle/>
          <a:p>
            <a:r>
              <a:rPr lang="en-US" altLang="en-US" sz="2800">
                <a:cs typeface="Arial" panose="020B0604020202020204" pitchFamily="34" charset="0"/>
              </a:rPr>
              <a:t>Proposed: noncoherent samples, best data length, 1</a:t>
            </a:r>
            <a:r>
              <a:rPr lang="en-US" altLang="en-US" sz="2800" baseline="30000">
                <a:cs typeface="Arial" panose="020B0604020202020204" pitchFamily="34" charset="0"/>
              </a:rPr>
              <a:t>st</a:t>
            </a:r>
            <a:r>
              <a:rPr lang="en-US" altLang="en-US" sz="2800">
                <a:cs typeface="Arial" panose="020B0604020202020204" pitchFamily="34" charset="0"/>
              </a:rPr>
              <a:t> harmonic replacement</a:t>
            </a:r>
          </a:p>
        </p:txBody>
      </p:sp>
      <p:pic>
        <p:nvPicPr>
          <p:cNvPr id="34820" name="Picture 4"/>
          <p:cNvPicPr>
            <a:picLocks noGrp="1" noChangeAspect="1" noChangeArrowheads="1"/>
          </p:cNvPicPr>
          <p:nvPr>
            <p:ph type="body" idx="1"/>
          </p:nvPr>
        </p:nvPicPr>
        <p:blipFill>
          <a:blip r:embed="rId2"/>
          <a:srcRect/>
          <a:stretch>
            <a:fillRect/>
          </a:stretch>
        </p:blipFill>
        <p:spPr>
          <a:xfrm>
            <a:off x="176213" y="1212850"/>
            <a:ext cx="8763000" cy="5084763"/>
          </a:xfrm>
          <a:solidFill>
            <a:schemeClr val="bg2">
              <a:lumMod val="20000"/>
              <a:lumOff val="80000"/>
            </a:schemeClr>
          </a:solid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A4F0F09-BE20-4331-B67C-3EF4AFFA0572}" type="slidenum">
              <a:rPr lang="en-US" altLang="en-US" sz="1400"/>
              <a:pPr/>
              <a:t>45</a:t>
            </a:fld>
            <a:endParaRPr lang="en-US" altLang="en-US" sz="1400"/>
          </a:p>
        </p:txBody>
      </p:sp>
      <p:sp>
        <p:nvSpPr>
          <p:cNvPr id="79875" name="Rectangle 2"/>
          <p:cNvSpPr>
            <a:spLocks noGrp="1" noChangeArrowheads="1"/>
          </p:cNvSpPr>
          <p:nvPr>
            <p:ph type="title"/>
          </p:nvPr>
        </p:nvSpPr>
        <p:spPr>
          <a:xfrm>
            <a:off x="457200" y="274638"/>
            <a:ext cx="8229600" cy="792162"/>
          </a:xfrm>
        </p:spPr>
        <p:txBody>
          <a:bodyPr/>
          <a:lstStyle/>
          <a:p>
            <a:r>
              <a:rPr lang="en-US" altLang="en-US" sz="4000">
                <a:cs typeface="Arial" panose="020B0604020202020204" pitchFamily="34" charset="0"/>
              </a:rPr>
              <a:t>Second example</a:t>
            </a:r>
          </a:p>
        </p:txBody>
      </p:sp>
      <p:sp>
        <p:nvSpPr>
          <p:cNvPr id="35844" name="Rectangle 3"/>
          <p:cNvSpPr>
            <a:spLocks noGrp="1" noChangeArrowheads="1"/>
          </p:cNvSpPr>
          <p:nvPr>
            <p:ph type="body" idx="1"/>
          </p:nvPr>
        </p:nvSpPr>
        <p:spPr>
          <a:xfrm>
            <a:off x="457200" y="1066800"/>
            <a:ext cx="8331200" cy="5105400"/>
          </a:xfrm>
        </p:spPr>
        <p:txBody>
          <a:bodyPr/>
          <a:lstStyle/>
          <a:p>
            <a:pPr>
              <a:defRPr/>
            </a:pPr>
            <a:r>
              <a:rPr lang="en-US" dirty="0">
                <a:cs typeface="Arial" charset="0"/>
              </a:rPr>
              <a:t>Atypical, but with non-negligible probability</a:t>
            </a:r>
          </a:p>
          <a:p>
            <a:pPr lvl="1">
              <a:buFontTx/>
              <a:buChar char="•"/>
              <a:defRPr/>
            </a:pPr>
            <a:endParaRPr lang="en-US" dirty="0">
              <a:cs typeface="Arial" charset="0"/>
            </a:endParaRPr>
          </a:p>
          <a:p>
            <a:pPr lvl="1">
              <a:buFontTx/>
              <a:buChar char="•"/>
              <a:defRPr/>
            </a:pPr>
            <a:r>
              <a:rPr lang="en-US" dirty="0">
                <a:cs typeface="Arial" charset="0"/>
              </a:rPr>
              <a:t>Standard and Best Length: </a:t>
            </a:r>
          </a:p>
          <a:p>
            <a:pPr lvl="2">
              <a:defRPr/>
            </a:pPr>
            <a:r>
              <a:rPr lang="en-US" dirty="0">
                <a:cs typeface="Arial" charset="0"/>
              </a:rPr>
              <a:t>Large skirts visible</a:t>
            </a:r>
          </a:p>
          <a:p>
            <a:pPr lvl="2">
              <a:defRPr/>
            </a:pPr>
            <a:r>
              <a:rPr lang="en-US" dirty="0">
                <a:cs typeface="Arial" charset="0"/>
              </a:rPr>
              <a:t>Fail to produce correct SFDR results</a:t>
            </a:r>
          </a:p>
          <a:p>
            <a:pPr lvl="1">
              <a:buFontTx/>
              <a:buChar char="•"/>
              <a:defRPr/>
            </a:pPr>
            <a:endParaRPr lang="en-US" dirty="0">
              <a:cs typeface="Arial" charset="0"/>
            </a:endParaRPr>
          </a:p>
          <a:p>
            <a:pPr lvl="1">
              <a:buFontTx/>
              <a:buChar char="•"/>
              <a:defRPr/>
            </a:pPr>
            <a:r>
              <a:rPr lang="en-US" dirty="0">
                <a:cs typeface="Arial" charset="0"/>
              </a:rPr>
              <a:t>Proposed and Ideal: </a:t>
            </a:r>
          </a:p>
          <a:p>
            <a:pPr lvl="2">
              <a:defRPr/>
            </a:pPr>
            <a:r>
              <a:rPr lang="en-US" dirty="0">
                <a:cs typeface="Arial" charset="0"/>
              </a:rPr>
              <a:t>Still has non-zero or minimal skirt</a:t>
            </a:r>
          </a:p>
          <a:p>
            <a:pPr lvl="2">
              <a:defRPr/>
            </a:pPr>
            <a:r>
              <a:rPr lang="en-US" dirty="0">
                <a:cs typeface="Arial" charset="0"/>
              </a:rPr>
              <a:t>Still achieves accurate SFDR testing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0604D9D-B70D-43CE-AF6B-2F853F05591A}" type="slidenum">
              <a:rPr lang="en-US" altLang="en-US" sz="1400"/>
              <a:pPr/>
              <a:t>46</a:t>
            </a:fld>
            <a:endParaRPr lang="en-US" altLang="en-US" sz="1400"/>
          </a:p>
        </p:txBody>
      </p:sp>
      <p:pic>
        <p:nvPicPr>
          <p:cNvPr id="36867" name="Picture 4"/>
          <p:cNvPicPr>
            <a:picLocks noGrp="1" noChangeAspect="1" noChangeArrowheads="1"/>
          </p:cNvPicPr>
          <p:nvPr>
            <p:ph type="body" idx="1"/>
          </p:nvPr>
        </p:nvPicPr>
        <p:blipFill>
          <a:blip r:embed="rId2"/>
          <a:srcRect/>
          <a:stretch>
            <a:fillRect/>
          </a:stretch>
        </p:blipFill>
        <p:spPr>
          <a:xfrm>
            <a:off x="203200" y="1336675"/>
            <a:ext cx="8763000" cy="5008563"/>
          </a:xfrm>
          <a:solidFill>
            <a:schemeClr val="bg2">
              <a:lumMod val="20000"/>
              <a:lumOff val="80000"/>
            </a:schemeClr>
          </a:solidFill>
        </p:spPr>
      </p:pic>
      <p:sp>
        <p:nvSpPr>
          <p:cNvPr id="80900" name="Rectangle 6"/>
          <p:cNvSpPr>
            <a:spLocks noChangeArrowheads="1"/>
          </p:cNvSpPr>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data samples from coherent and noncoherent sampling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AFA2F4D-B48B-4834-AF98-C6F75249D287}" type="slidenum">
              <a:rPr lang="en-US" altLang="en-US" sz="1400"/>
              <a:pPr/>
              <a:t>47</a:t>
            </a:fld>
            <a:endParaRPr lang="en-US" altLang="en-US" sz="1400"/>
          </a:p>
        </p:txBody>
      </p:sp>
      <p:pic>
        <p:nvPicPr>
          <p:cNvPr id="37891" name="Picture 4"/>
          <p:cNvPicPr>
            <a:picLocks noGrp="1" noChangeAspect="1" noChangeArrowheads="1"/>
          </p:cNvPicPr>
          <p:nvPr>
            <p:ph type="body" idx="1"/>
          </p:nvPr>
        </p:nvPicPr>
        <p:blipFill>
          <a:blip r:embed="rId2"/>
          <a:srcRect/>
          <a:stretch>
            <a:fillRect/>
          </a:stretch>
        </p:blipFill>
        <p:spPr>
          <a:xfrm>
            <a:off x="203200" y="1201738"/>
            <a:ext cx="8763000" cy="5102225"/>
          </a:xfrm>
          <a:solidFill>
            <a:schemeClr val="bg2">
              <a:lumMod val="20000"/>
              <a:lumOff val="80000"/>
            </a:schemeClr>
          </a:solidFill>
        </p:spPr>
      </p:pic>
      <p:sp>
        <p:nvSpPr>
          <p:cNvPr id="81924" name="Rectangle 5"/>
          <p:cNvSpPr>
            <a:spLocks noChangeArrowheads="1"/>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Spectrum from ideal coherent sampling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E4D7FFD-F090-4436-B6CD-417677573EEC}" type="slidenum">
              <a:rPr lang="en-US" altLang="en-US" sz="1400"/>
              <a:pPr/>
              <a:t>48</a:t>
            </a:fld>
            <a:endParaRPr lang="en-US" altLang="en-US" sz="1400"/>
          </a:p>
        </p:txBody>
      </p:sp>
      <p:sp>
        <p:nvSpPr>
          <p:cNvPr id="82947" name="Rectangle 2"/>
          <p:cNvSpPr>
            <a:spLocks noGrp="1" noChangeArrowheads="1"/>
          </p:cNvSpPr>
          <p:nvPr>
            <p:ph type="title"/>
          </p:nvPr>
        </p:nvSpPr>
        <p:spPr>
          <a:xfrm>
            <a:off x="0" y="131763"/>
            <a:ext cx="9144000" cy="609600"/>
          </a:xfrm>
        </p:spPr>
        <p:txBody>
          <a:bodyPr/>
          <a:lstStyle/>
          <a:p>
            <a:r>
              <a:rPr lang="en-US" altLang="en-US" sz="2400">
                <a:cs typeface="Arial" panose="020B0604020202020204" pitchFamily="34" charset="0"/>
              </a:rPr>
              <a:t>Standard DFT method with noncoherent data samples</a:t>
            </a:r>
          </a:p>
        </p:txBody>
      </p:sp>
      <p:pic>
        <p:nvPicPr>
          <p:cNvPr id="38916" name="Picture 4"/>
          <p:cNvPicPr>
            <a:picLocks noGrp="1" noChangeAspect="1" noChangeArrowheads="1"/>
          </p:cNvPicPr>
          <p:nvPr>
            <p:ph type="body" idx="1"/>
          </p:nvPr>
        </p:nvPicPr>
        <p:blipFill>
          <a:blip r:embed="rId2"/>
          <a:srcRect/>
          <a:stretch>
            <a:fillRect/>
          </a:stretch>
        </p:blipFill>
        <p:spPr>
          <a:xfrm>
            <a:off x="228600" y="1295400"/>
            <a:ext cx="8763000" cy="4913313"/>
          </a:xfrm>
          <a:solidFill>
            <a:schemeClr val="bg2">
              <a:lumMod val="20000"/>
              <a:lumOff val="80000"/>
            </a:schemeClr>
          </a:solid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B717B4-D9BC-47F4-9C0D-35380339D05B}" type="slidenum">
              <a:rPr lang="en-US" altLang="en-US" sz="1400"/>
              <a:pPr/>
              <a:t>49</a:t>
            </a:fld>
            <a:endParaRPr lang="en-US" altLang="en-US" sz="1400"/>
          </a:p>
        </p:txBody>
      </p:sp>
      <p:sp>
        <p:nvSpPr>
          <p:cNvPr id="83971" name="Rectangle 2"/>
          <p:cNvSpPr>
            <a:spLocks noGrp="1" noChangeArrowheads="1"/>
          </p:cNvSpPr>
          <p:nvPr>
            <p:ph type="title"/>
          </p:nvPr>
        </p:nvSpPr>
        <p:spPr>
          <a:xfrm>
            <a:off x="0" y="131763"/>
            <a:ext cx="9144000" cy="1087437"/>
          </a:xfrm>
        </p:spPr>
        <p:txBody>
          <a:bodyPr/>
          <a:lstStyle/>
          <a:p>
            <a:r>
              <a:rPr lang="en-US" altLang="en-US" sz="3200">
                <a:cs typeface="Arial" panose="020B0604020202020204" pitchFamily="34" charset="0"/>
              </a:rPr>
              <a:t>Noncoherent samples with best data record length</a:t>
            </a:r>
          </a:p>
        </p:txBody>
      </p:sp>
      <p:pic>
        <p:nvPicPr>
          <p:cNvPr id="39940" name="Picture 4"/>
          <p:cNvPicPr>
            <a:picLocks noGrp="1" noChangeAspect="1" noChangeArrowheads="1"/>
          </p:cNvPicPr>
          <p:nvPr>
            <p:ph type="body" idx="1"/>
          </p:nvPr>
        </p:nvPicPr>
        <p:blipFill>
          <a:blip r:embed="rId2"/>
          <a:srcRect/>
          <a:stretch>
            <a:fillRect/>
          </a:stretch>
        </p:blipFill>
        <p:spPr>
          <a:xfrm>
            <a:off x="200025" y="1303338"/>
            <a:ext cx="8763000" cy="5022850"/>
          </a:xfrm>
          <a:solidFill>
            <a:schemeClr val="bg2">
              <a:lumMod val="20000"/>
              <a:lumOff val="80000"/>
            </a:schemeClr>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436" y="320675"/>
            <a:ext cx="6911975" cy="6221413"/>
          </a:xfrm>
          <a:prstGeom prst="rect">
            <a:avLst/>
          </a:prstGeom>
          <a:solidFill>
            <a:schemeClr val="accent1">
              <a:lumMod val="20000"/>
              <a:lumOff val="80000"/>
            </a:schemeClr>
          </a:solidFill>
          <a:ln>
            <a:noFill/>
          </a:ln>
          <a:effectLst/>
        </p:spPr>
      </p:pic>
      <p:sp>
        <p:nvSpPr>
          <p:cNvPr id="389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1DA77B-019F-4367-99AA-745DA9C59FB8}" type="slidenum">
              <a:rPr lang="en-US" altLang="en-US" sz="1400">
                <a:solidFill>
                  <a:srgbClr val="FFFF00"/>
                </a:solidFill>
              </a:rPr>
              <a:pPr/>
              <a:t>5</a:t>
            </a:fld>
            <a:endParaRPr lang="en-US" altLang="en-US" sz="1400">
              <a:solidFill>
                <a:srgbClr val="FFFF00"/>
              </a:solidFill>
            </a:endParaRP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r="9512"/>
          <a:stretch>
            <a:fillRect/>
          </a:stretch>
        </p:blipFill>
        <p:spPr bwMode="auto">
          <a:xfrm>
            <a:off x="1116013" y="320675"/>
            <a:ext cx="6254750" cy="6221413"/>
          </a:xfrm>
          <a:prstGeom prst="rect">
            <a:avLst/>
          </a:prstGeom>
          <a:solidFill>
            <a:schemeClr val="bg1">
              <a:lumMod val="20000"/>
              <a:lumOff val="80000"/>
            </a:schemeClr>
          </a:solidFill>
          <a:ln>
            <a:noFill/>
          </a:ln>
          <a:effectLst/>
        </p:spPr>
      </p:pic>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r="20891"/>
          <a:stretch>
            <a:fillRect/>
          </a:stretch>
        </p:blipFill>
        <p:spPr bwMode="auto">
          <a:xfrm>
            <a:off x="-3455988" y="320675"/>
            <a:ext cx="5467351" cy="6221413"/>
          </a:xfrm>
          <a:prstGeom prst="rect">
            <a:avLst/>
          </a:prstGeom>
          <a:solidFill>
            <a:schemeClr val="accent1">
              <a:lumMod val="20000"/>
              <a:lumOff val="80000"/>
            </a:schemeClr>
          </a:solidFill>
          <a:ln>
            <a:noFill/>
          </a:ln>
          <a:effectLst/>
        </p:spPr>
      </p:pic>
      <p:sp>
        <p:nvSpPr>
          <p:cNvPr id="38918" name="TextBox 2"/>
          <p:cNvSpPr txBox="1">
            <a:spLocks noChangeArrowheads="1"/>
          </p:cNvSpPr>
          <p:nvPr/>
        </p:nvSpPr>
        <p:spPr bwMode="auto">
          <a:xfrm>
            <a:off x="1116013" y="152400"/>
            <a:ext cx="715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Coherent sampling: exact integral periods in record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43C3091-EB16-4182-BC02-7C88A07919EF}" type="slidenum">
              <a:rPr lang="en-US" altLang="en-US" sz="1400"/>
              <a:pPr/>
              <a:t>50</a:t>
            </a:fld>
            <a:endParaRPr lang="en-US" altLang="en-US" sz="1400"/>
          </a:p>
        </p:txBody>
      </p:sp>
      <p:sp>
        <p:nvSpPr>
          <p:cNvPr id="84995" name="Rectangle 2"/>
          <p:cNvSpPr>
            <a:spLocks noGrp="1" noChangeArrowheads="1"/>
          </p:cNvSpPr>
          <p:nvPr>
            <p:ph type="title"/>
          </p:nvPr>
        </p:nvSpPr>
        <p:spPr>
          <a:xfrm>
            <a:off x="457200" y="76200"/>
            <a:ext cx="8229600" cy="1020763"/>
          </a:xfrm>
        </p:spPr>
        <p:txBody>
          <a:bodyPr/>
          <a:lstStyle/>
          <a:p>
            <a:r>
              <a:rPr lang="en-US" altLang="en-US" sz="2800">
                <a:cs typeface="Arial" panose="020B0604020202020204" pitchFamily="34" charset="0"/>
              </a:rPr>
              <a:t>The proposed method: noncoherent samples, best data length, 1</a:t>
            </a:r>
            <a:r>
              <a:rPr lang="en-US" altLang="en-US" sz="2800" baseline="30000">
                <a:cs typeface="Arial" panose="020B0604020202020204" pitchFamily="34" charset="0"/>
              </a:rPr>
              <a:t>st</a:t>
            </a:r>
            <a:r>
              <a:rPr lang="en-US" altLang="en-US" sz="2800">
                <a:cs typeface="Arial" panose="020B0604020202020204" pitchFamily="34" charset="0"/>
              </a:rPr>
              <a:t> harmonic replacement</a:t>
            </a:r>
          </a:p>
        </p:txBody>
      </p:sp>
      <p:pic>
        <p:nvPicPr>
          <p:cNvPr id="40964" name="Picture 4"/>
          <p:cNvPicPr>
            <a:picLocks noGrp="1" noChangeAspect="1" noChangeArrowheads="1"/>
          </p:cNvPicPr>
          <p:nvPr>
            <p:ph type="body" idx="1"/>
          </p:nvPr>
        </p:nvPicPr>
        <p:blipFill>
          <a:blip r:embed="rId2"/>
          <a:srcRect/>
          <a:stretch>
            <a:fillRect/>
          </a:stretch>
        </p:blipFill>
        <p:spPr>
          <a:xfrm>
            <a:off x="203200" y="1108075"/>
            <a:ext cx="8763000" cy="5243513"/>
          </a:xfrm>
          <a:solidFill>
            <a:schemeClr val="bg2">
              <a:lumMod val="20000"/>
              <a:lumOff val="80000"/>
            </a:schemeClr>
          </a:solid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79EB280-EE7B-469C-B032-A9E59AECF735}" type="slidenum">
              <a:rPr lang="en-US" altLang="en-US" sz="1400"/>
              <a:pPr/>
              <a:t>51</a:t>
            </a:fld>
            <a:endParaRPr lang="en-US" altLang="en-US" sz="1400"/>
          </a:p>
        </p:txBody>
      </p:sp>
      <p:sp>
        <p:nvSpPr>
          <p:cNvPr id="86019" name="Rectangle 2"/>
          <p:cNvSpPr>
            <a:spLocks noGrp="1" noChangeArrowheads="1"/>
          </p:cNvSpPr>
          <p:nvPr>
            <p:ph type="title"/>
          </p:nvPr>
        </p:nvSpPr>
        <p:spPr>
          <a:xfrm>
            <a:off x="0" y="131763"/>
            <a:ext cx="9144000" cy="609600"/>
          </a:xfrm>
        </p:spPr>
        <p:txBody>
          <a:bodyPr/>
          <a:lstStyle/>
          <a:p>
            <a:r>
              <a:rPr lang="en-US" altLang="en-US">
                <a:cs typeface="Arial" panose="020B0604020202020204" pitchFamily="34" charset="0"/>
              </a:rPr>
              <a:t>Experimental testing results</a:t>
            </a:r>
          </a:p>
        </p:txBody>
      </p:sp>
      <p:sp>
        <p:nvSpPr>
          <p:cNvPr id="86020" name="Rectangle 3"/>
          <p:cNvSpPr>
            <a:spLocks noGrp="1" noChangeArrowheads="1"/>
          </p:cNvSpPr>
          <p:nvPr>
            <p:ph type="body" idx="1"/>
          </p:nvPr>
        </p:nvSpPr>
        <p:spPr>
          <a:xfrm>
            <a:off x="263525" y="969963"/>
            <a:ext cx="8672513" cy="5334000"/>
          </a:xfrm>
        </p:spPr>
        <p:txBody>
          <a:bodyPr/>
          <a:lstStyle/>
          <a:p>
            <a:r>
              <a:rPr lang="en-US" altLang="en-US">
                <a:cs typeface="Arial" panose="020B0604020202020204" pitchFamily="34" charset="0"/>
              </a:rPr>
              <a:t>Data collected in industry</a:t>
            </a:r>
          </a:p>
          <a:p>
            <a:r>
              <a:rPr lang="en-US" altLang="en-US">
                <a:cs typeface="Arial" panose="020B0604020202020204" pitchFamily="34" charset="0"/>
              </a:rPr>
              <a:t>A 14-bit ADC as sampler</a:t>
            </a:r>
          </a:p>
          <a:p>
            <a:r>
              <a:rPr lang="en-US" altLang="en-US">
                <a:cs typeface="Arial" panose="020B0604020202020204" pitchFamily="34" charset="0"/>
              </a:rPr>
              <a:t>Input sine wave magnitude was a little too big, </a:t>
            </a:r>
            <a:r>
              <a:rPr lang="en-US" altLang="en-US">
                <a:cs typeface="Arial" panose="020B0604020202020204" pitchFamily="34" charset="0"/>
                <a:sym typeface="Wingdings" panose="05000000000000000000" pitchFamily="2" charset="2"/>
              </a:rPr>
              <a:t>clipping at top and bottom</a:t>
            </a:r>
          </a:p>
          <a:p>
            <a:r>
              <a:rPr lang="en-US" altLang="en-US">
                <a:cs typeface="Arial" panose="020B0604020202020204" pitchFamily="34" charset="0"/>
              </a:rPr>
              <a:t>Data to be discarded</a:t>
            </a:r>
          </a:p>
          <a:p>
            <a:r>
              <a:rPr lang="en-US" altLang="en-US">
                <a:cs typeface="Arial" panose="020B0604020202020204" pitchFamily="34" charset="0"/>
              </a:rPr>
              <a:t>A noncoherent subset of the data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8C61967-66DA-42A7-99D6-D8C664D5F3A6}" type="slidenum">
              <a:rPr lang="en-US" altLang="en-US" sz="1400"/>
              <a:pPr/>
              <a:t>52</a:t>
            </a:fld>
            <a:endParaRPr lang="en-US" altLang="en-US" sz="1400"/>
          </a:p>
        </p:txBody>
      </p:sp>
      <p:sp>
        <p:nvSpPr>
          <p:cNvPr id="87043" name="Rectangle 4"/>
          <p:cNvSpPr>
            <a:spLocks noGrp="1" noChangeArrowheads="1"/>
          </p:cNvSpPr>
          <p:nvPr>
            <p:ph type="title"/>
          </p:nvPr>
        </p:nvSpPr>
        <p:spPr/>
        <p:txBody>
          <a:bodyPr/>
          <a:lstStyle/>
          <a:p>
            <a:r>
              <a:rPr lang="en-US" altLang="en-US" sz="2800">
                <a:cs typeface="Arial" panose="020B0604020202020204" pitchFamily="34" charset="0"/>
              </a:rPr>
              <a:t>Captured waveform and its base harmonic</a:t>
            </a:r>
          </a:p>
        </p:txBody>
      </p:sp>
      <p:grpSp>
        <p:nvGrpSpPr>
          <p:cNvPr id="43012" name="Group 7"/>
          <p:cNvGrpSpPr>
            <a:grpSpLocks/>
          </p:cNvGrpSpPr>
          <p:nvPr/>
        </p:nvGrpSpPr>
        <p:grpSpPr bwMode="auto">
          <a:xfrm>
            <a:off x="457200" y="1317625"/>
            <a:ext cx="8229600" cy="4797425"/>
            <a:chOff x="457200" y="1317625"/>
            <a:chExt cx="8229600" cy="4797425"/>
          </a:xfrm>
          <a:solidFill>
            <a:schemeClr val="bg2">
              <a:lumMod val="20000"/>
              <a:lumOff val="80000"/>
            </a:schemeClr>
          </a:solidFill>
        </p:grpSpPr>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17625"/>
              <a:ext cx="8229600" cy="4797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4" name="Rectangle 7"/>
            <p:cNvSpPr>
              <a:spLocks noChangeArrowheads="1"/>
            </p:cNvSpPr>
            <p:nvPr/>
          </p:nvSpPr>
          <p:spPr bwMode="auto">
            <a:xfrm>
              <a:off x="4876800" y="1498600"/>
              <a:ext cx="1371600" cy="125413"/>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cs typeface="Arial"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A43E3B4-BA16-4DF6-9041-E1078D69F64F}" type="slidenum">
              <a:rPr lang="en-US" altLang="en-US" sz="1400"/>
              <a:pPr/>
              <a:t>53</a:t>
            </a:fld>
            <a:endParaRPr lang="en-US" altLang="en-US" sz="1400"/>
          </a:p>
        </p:txBody>
      </p:sp>
      <p:sp>
        <p:nvSpPr>
          <p:cNvPr id="88067" name="Rectangle 4"/>
          <p:cNvSpPr>
            <a:spLocks noGrp="1" noChangeArrowheads="1"/>
          </p:cNvSpPr>
          <p:nvPr>
            <p:ph type="title"/>
          </p:nvPr>
        </p:nvSpPr>
        <p:spPr>
          <a:xfrm>
            <a:off x="304800" y="228600"/>
            <a:ext cx="8686800" cy="609600"/>
          </a:xfrm>
        </p:spPr>
        <p:txBody>
          <a:bodyPr/>
          <a:lstStyle/>
          <a:p>
            <a:r>
              <a:rPr lang="en-US" altLang="en-US" sz="3200">
                <a:cs typeface="Arial" panose="020B0604020202020204" pitchFamily="34" charset="0"/>
              </a:rPr>
              <a:t>Spectrum by standard application of DFT</a:t>
            </a:r>
            <a:r>
              <a:rPr lang="en-US" altLang="en-US">
                <a:cs typeface="Arial" panose="020B0604020202020204" pitchFamily="34" charset="0"/>
              </a:rPr>
              <a:t> </a:t>
            </a:r>
          </a:p>
        </p:txBody>
      </p:sp>
      <p:pic>
        <p:nvPicPr>
          <p:cNvPr id="44036" name="Picture 5"/>
          <p:cNvPicPr>
            <a:picLocks noChangeAspect="1" noChangeArrowheads="1"/>
          </p:cNvPicPr>
          <p:nvPr/>
        </p:nvPicPr>
        <p:blipFill>
          <a:blip r:embed="rId2"/>
          <a:srcRect/>
          <a:stretch>
            <a:fillRect/>
          </a:stretch>
        </p:blipFill>
        <p:spPr bwMode="auto">
          <a:xfrm>
            <a:off x="474663" y="1363663"/>
            <a:ext cx="8199437" cy="4265612"/>
          </a:xfrm>
          <a:prstGeom prst="rect">
            <a:avLst/>
          </a:prstGeom>
          <a:solidFill>
            <a:schemeClr val="bg2">
              <a:lumMod val="20000"/>
              <a:lumOff val="80000"/>
            </a:schemeClr>
          </a:solid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5F23C22-82D3-46D2-86DD-ECCA6E65935D}" type="slidenum">
              <a:rPr lang="en-US" altLang="en-US" sz="1400"/>
              <a:pPr/>
              <a:t>54</a:t>
            </a:fld>
            <a:endParaRPr lang="en-US" altLang="en-US" sz="1400"/>
          </a:p>
        </p:txBody>
      </p:sp>
      <p:sp>
        <p:nvSpPr>
          <p:cNvPr id="89091" name="Rectangle 4"/>
          <p:cNvSpPr>
            <a:spLocks noGrp="1" noChangeArrowheads="1"/>
          </p:cNvSpPr>
          <p:nvPr>
            <p:ph type="title"/>
          </p:nvPr>
        </p:nvSpPr>
        <p:spPr/>
        <p:txBody>
          <a:bodyPr/>
          <a:lstStyle/>
          <a:p>
            <a:r>
              <a:rPr lang="en-US" altLang="en-US" sz="2800">
                <a:cs typeface="Arial" panose="020B0604020202020204" pitchFamily="34" charset="0"/>
              </a:rPr>
              <a:t>Proposed method vs true coherent sampling</a:t>
            </a:r>
          </a:p>
        </p:txBody>
      </p:sp>
      <p:pic>
        <p:nvPicPr>
          <p:cNvPr id="45060" name="Picture 5"/>
          <p:cNvPicPr>
            <a:picLocks noChangeAspect="1" noChangeArrowheads="1"/>
          </p:cNvPicPr>
          <p:nvPr/>
        </p:nvPicPr>
        <p:blipFill>
          <a:blip r:embed="rId2"/>
          <a:srcRect/>
          <a:stretch>
            <a:fillRect/>
          </a:stretch>
        </p:blipFill>
        <p:spPr bwMode="auto">
          <a:xfrm>
            <a:off x="0" y="1601788"/>
            <a:ext cx="4559300" cy="3556000"/>
          </a:xfrm>
          <a:prstGeom prst="rect">
            <a:avLst/>
          </a:prstGeom>
          <a:solidFill>
            <a:schemeClr val="bg2">
              <a:lumMod val="20000"/>
              <a:lumOff val="80000"/>
            </a:schemeClr>
          </a:solidFill>
          <a:ln>
            <a:noFill/>
          </a:ln>
        </p:spPr>
      </p:pic>
      <p:pic>
        <p:nvPicPr>
          <p:cNvPr id="45061" name="Picture 6"/>
          <p:cNvPicPr>
            <a:picLocks noChangeAspect="1" noChangeArrowheads="1"/>
          </p:cNvPicPr>
          <p:nvPr/>
        </p:nvPicPr>
        <p:blipFill>
          <a:blip r:embed="rId3"/>
          <a:srcRect/>
          <a:stretch>
            <a:fillRect/>
          </a:stretch>
        </p:blipFill>
        <p:spPr bwMode="auto">
          <a:xfrm>
            <a:off x="4549775" y="1293813"/>
            <a:ext cx="4594225" cy="3870325"/>
          </a:xfrm>
          <a:prstGeom prst="rect">
            <a:avLst/>
          </a:prstGeom>
          <a:solidFill>
            <a:schemeClr val="bg2">
              <a:lumMod val="20000"/>
              <a:lumOff val="80000"/>
            </a:schemeClr>
          </a:solidFill>
          <a:ln>
            <a:noFill/>
          </a:ln>
        </p:spPr>
      </p:pic>
      <p:sp>
        <p:nvSpPr>
          <p:cNvPr id="89094" name="Text Box 9"/>
          <p:cNvSpPr txBox="1">
            <a:spLocks noChangeArrowheads="1"/>
          </p:cNvSpPr>
          <p:nvPr/>
        </p:nvSpPr>
        <p:spPr bwMode="auto">
          <a:xfrm>
            <a:off x="496888" y="5133975"/>
            <a:ext cx="295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Proposed method with</a:t>
            </a:r>
          </a:p>
          <a:p>
            <a:pPr eaLnBrk="1" hangingPunct="1"/>
            <a:r>
              <a:rPr lang="en-US" altLang="en-US">
                <a:solidFill>
                  <a:srgbClr val="FFFF00"/>
                </a:solidFill>
              </a:rPr>
              <a:t>noncoherent sampling</a:t>
            </a:r>
          </a:p>
        </p:txBody>
      </p:sp>
      <p:sp>
        <p:nvSpPr>
          <p:cNvPr id="89095" name="Text Box 10"/>
          <p:cNvSpPr txBox="1">
            <a:spLocks noChangeArrowheads="1"/>
          </p:cNvSpPr>
          <p:nvPr/>
        </p:nvSpPr>
        <p:spPr bwMode="auto">
          <a:xfrm>
            <a:off x="5732463" y="5207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89096" name="Text Box 11"/>
          <p:cNvSpPr txBox="1">
            <a:spLocks noChangeArrowheads="1"/>
          </p:cNvSpPr>
          <p:nvPr/>
        </p:nvSpPr>
        <p:spPr bwMode="auto">
          <a:xfrm>
            <a:off x="5564188" y="5170488"/>
            <a:ext cx="32051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Ideal coherent sampling of a clipped sine wave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805AEA6-3F39-42D3-A8A6-1E543BDBB269}" type="slidenum">
              <a:rPr lang="en-US" altLang="en-US" sz="1400"/>
              <a:pPr/>
              <a:t>55</a:t>
            </a:fld>
            <a:endParaRPr lang="en-US" altLang="en-US" sz="1400"/>
          </a:p>
        </p:txBody>
      </p:sp>
      <p:sp>
        <p:nvSpPr>
          <p:cNvPr id="90115" name="Rectangle 2"/>
          <p:cNvSpPr>
            <a:spLocks noGrp="1" noChangeArrowheads="1"/>
          </p:cNvSpPr>
          <p:nvPr>
            <p:ph type="title"/>
          </p:nvPr>
        </p:nvSpPr>
        <p:spPr>
          <a:xfrm>
            <a:off x="457200" y="274638"/>
            <a:ext cx="8229600" cy="639762"/>
          </a:xfrm>
        </p:spPr>
        <p:txBody>
          <a:bodyPr/>
          <a:lstStyle/>
          <a:p>
            <a:r>
              <a:rPr lang="en-US" altLang="en-US">
                <a:cs typeface="Arial" panose="020B0604020202020204" pitchFamily="34" charset="0"/>
              </a:rPr>
              <a:t>Robustness study</a:t>
            </a:r>
          </a:p>
        </p:txBody>
      </p:sp>
      <p:sp>
        <p:nvSpPr>
          <p:cNvPr id="90116" name="Rectangle 3"/>
          <p:cNvSpPr>
            <a:spLocks noGrp="1" noChangeArrowheads="1"/>
          </p:cNvSpPr>
          <p:nvPr>
            <p:ph type="body" idx="1"/>
          </p:nvPr>
        </p:nvSpPr>
        <p:spPr>
          <a:xfrm>
            <a:off x="457200" y="990600"/>
            <a:ext cx="8229600" cy="5181600"/>
          </a:xfrm>
        </p:spPr>
        <p:txBody>
          <a:bodyPr/>
          <a:lstStyle/>
          <a:p>
            <a:pPr>
              <a:lnSpc>
                <a:spcPct val="90000"/>
              </a:lnSpc>
            </a:pPr>
            <a:r>
              <a:rPr lang="en-US" altLang="en-US">
                <a:cs typeface="Arial" panose="020B0604020202020204" pitchFamily="34" charset="0"/>
              </a:rPr>
              <a:t>Problem: occasionally (a few times in every 1000 runs), very large SFDR errors were produced</a:t>
            </a:r>
          </a:p>
          <a:p>
            <a:pPr>
              <a:lnSpc>
                <a:spcPct val="90000"/>
              </a:lnSpc>
            </a:pPr>
            <a:r>
              <a:rPr lang="en-US" altLang="en-US">
                <a:cs typeface="Arial" panose="020B0604020202020204" pitchFamily="34" charset="0"/>
              </a:rPr>
              <a:t>Correlation of SFDR error to various parameters studied</a:t>
            </a:r>
          </a:p>
          <a:p>
            <a:pPr>
              <a:lnSpc>
                <a:spcPct val="90000"/>
              </a:lnSpc>
            </a:pPr>
            <a:r>
              <a:rPr lang="en-US" altLang="en-US">
                <a:cs typeface="Arial" panose="020B0604020202020204" pitchFamily="34" charset="0"/>
              </a:rPr>
              <a:t>Clear correlation to signal frequency</a:t>
            </a:r>
          </a:p>
          <a:p>
            <a:pPr>
              <a:lnSpc>
                <a:spcPct val="90000"/>
              </a:lnSpc>
            </a:pPr>
            <a:r>
              <a:rPr lang="en-US" altLang="en-US">
                <a:cs typeface="Arial" panose="020B0604020202020204" pitchFamily="34" charset="0"/>
              </a:rPr>
              <a:t>No correlation to other parameters</a:t>
            </a:r>
          </a:p>
          <a:p>
            <a:pPr>
              <a:lnSpc>
                <a:spcPct val="90000"/>
              </a:lnSpc>
            </a:pPr>
            <a:r>
              <a:rPr lang="en-US" altLang="en-US">
                <a:solidFill>
                  <a:srgbClr val="FF130D"/>
                </a:solidFill>
                <a:cs typeface="Arial" panose="020B0604020202020204" pitchFamily="34" charset="0"/>
              </a:rPr>
              <a:t>Certain degenerate frequencies must be avoided.</a:t>
            </a:r>
          </a:p>
          <a:p>
            <a:pPr>
              <a:lnSpc>
                <a:spcPct val="90000"/>
              </a:lnSpc>
            </a:pPr>
            <a:r>
              <a:rPr lang="en-US" altLang="en-US">
                <a:solidFill>
                  <a:srgbClr val="FF130D"/>
                </a:solidFill>
                <a:cs typeface="Arial" panose="020B0604020202020204" pitchFamily="34" charset="0"/>
              </a:rPr>
              <a:t>Same is true in coherent sampling.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3A7F1BA-9AFF-4F69-8683-43E7F39E0E2A}" type="slidenum">
              <a:rPr lang="en-US" altLang="en-US" sz="1400"/>
              <a:pPr/>
              <a:t>56</a:t>
            </a:fld>
            <a:endParaRPr lang="en-US" altLang="en-US" sz="1400"/>
          </a:p>
        </p:txBody>
      </p:sp>
      <p:pic>
        <p:nvPicPr>
          <p:cNvPr id="47107" name="Picture 4"/>
          <p:cNvPicPr>
            <a:picLocks noGrp="1" noChangeAspect="1" noChangeArrowheads="1"/>
          </p:cNvPicPr>
          <p:nvPr>
            <p:ph type="body" idx="1"/>
          </p:nvPr>
        </p:nvPicPr>
        <p:blipFill>
          <a:blip r:embed="rId2"/>
          <a:srcRect/>
          <a:stretch>
            <a:fillRect/>
          </a:stretch>
        </p:blipFill>
        <p:spPr>
          <a:xfrm>
            <a:off x="188913" y="1130300"/>
            <a:ext cx="8763000" cy="5148263"/>
          </a:xfrm>
          <a:solidFill>
            <a:schemeClr val="bg2">
              <a:lumMod val="20000"/>
              <a:lumOff val="80000"/>
            </a:schemeClr>
          </a:solidFill>
        </p:spPr>
      </p:pic>
      <p:sp>
        <p:nvSpPr>
          <p:cNvPr id="91140" name="Rectangle 2"/>
          <p:cNvSpPr>
            <a:spLocks noGrp="1" noChangeArrowheads="1"/>
          </p:cNvSpPr>
          <p:nvPr>
            <p:ph type="title"/>
          </p:nvPr>
        </p:nvSpPr>
        <p:spPr>
          <a:xfrm>
            <a:off x="457200" y="152400"/>
            <a:ext cx="8229600" cy="792163"/>
          </a:xfrm>
        </p:spPr>
        <p:txBody>
          <a:bodyPr/>
          <a:lstStyle/>
          <a:p>
            <a:r>
              <a:rPr lang="en-US" altLang="en-US" sz="3200">
                <a:cs typeface="Arial" panose="020B0604020202020204" pitchFamily="34" charset="0"/>
              </a:rPr>
              <a:t>SFDR testing errors in 1000 proper runs the proposed method</a:t>
            </a:r>
            <a:endParaRPr lang="en-US" altLang="en-US" sz="3200" i="1" baseline="-25000">
              <a:latin typeface="Times New Roman" panose="02020603050405020304" pitchFamily="18"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1BAD4C3-0011-4BE5-8934-2E547A35A661}" type="slidenum">
              <a:rPr lang="en-US" altLang="en-US" sz="1400"/>
              <a:pPr/>
              <a:t>57</a:t>
            </a:fld>
            <a:endParaRPr lang="en-US" altLang="en-US" sz="1400"/>
          </a:p>
        </p:txBody>
      </p:sp>
      <p:sp>
        <p:nvSpPr>
          <p:cNvPr id="92163" name="Rectangle 2"/>
          <p:cNvSpPr>
            <a:spLocks noGrp="1" noChangeArrowheads="1"/>
          </p:cNvSpPr>
          <p:nvPr>
            <p:ph type="title"/>
          </p:nvPr>
        </p:nvSpPr>
        <p:spPr>
          <a:xfrm>
            <a:off x="457200" y="274638"/>
            <a:ext cx="8229600" cy="792162"/>
          </a:xfrm>
        </p:spPr>
        <p:txBody>
          <a:bodyPr/>
          <a:lstStyle/>
          <a:p>
            <a:r>
              <a:rPr lang="en-US" altLang="en-US" sz="2800">
                <a:cs typeface="Arial" panose="020B0604020202020204" pitchFamily="34" charset="0"/>
              </a:rPr>
              <a:t>Ideal perfect coherent sampling</a:t>
            </a:r>
          </a:p>
        </p:txBody>
      </p:sp>
      <p:pic>
        <p:nvPicPr>
          <p:cNvPr id="48132" name="Picture 4"/>
          <p:cNvPicPr>
            <a:picLocks noGrp="1" noChangeAspect="1" noChangeArrowheads="1"/>
          </p:cNvPicPr>
          <p:nvPr>
            <p:ph type="body" idx="1"/>
          </p:nvPr>
        </p:nvPicPr>
        <p:blipFill>
          <a:blip r:embed="rId2"/>
          <a:srcRect/>
          <a:stretch>
            <a:fillRect/>
          </a:stretch>
        </p:blipFill>
        <p:spPr>
          <a:xfrm>
            <a:off x="188913" y="1169988"/>
            <a:ext cx="8763000" cy="5148262"/>
          </a:xfrm>
          <a:solidFill>
            <a:schemeClr val="bg2">
              <a:lumMod val="20000"/>
              <a:lumOff val="80000"/>
            </a:schemeClr>
          </a:solid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D635AF5-4487-4F38-9836-FAA01C3C1F96}" type="slidenum">
              <a:rPr lang="en-US" altLang="en-US" sz="1400"/>
              <a:pPr/>
              <a:t>58</a:t>
            </a:fld>
            <a:endParaRPr lang="en-US" altLang="en-US" sz="1400"/>
          </a:p>
        </p:txBody>
      </p:sp>
      <p:sp>
        <p:nvSpPr>
          <p:cNvPr id="93187" name="Rectangle 2"/>
          <p:cNvSpPr>
            <a:spLocks noGrp="1" noChangeArrowheads="1"/>
          </p:cNvSpPr>
          <p:nvPr>
            <p:ph type="title"/>
          </p:nvPr>
        </p:nvSpPr>
        <p:spPr>
          <a:xfrm>
            <a:off x="457200" y="274638"/>
            <a:ext cx="8229600" cy="792162"/>
          </a:xfrm>
        </p:spPr>
        <p:txBody>
          <a:bodyPr/>
          <a:lstStyle/>
          <a:p>
            <a:r>
              <a:rPr lang="en-US" altLang="en-US" sz="2800">
                <a:cs typeface="Arial" panose="020B0604020202020204" pitchFamily="34" charset="0"/>
              </a:rPr>
              <a:t>noncoherent sampling with standard approach</a:t>
            </a:r>
          </a:p>
        </p:txBody>
      </p:sp>
      <p:pic>
        <p:nvPicPr>
          <p:cNvPr id="49156" name="Picture 4"/>
          <p:cNvPicPr>
            <a:picLocks noGrp="1" noChangeAspect="1" noChangeArrowheads="1"/>
          </p:cNvPicPr>
          <p:nvPr>
            <p:ph type="body" idx="1"/>
          </p:nvPr>
        </p:nvPicPr>
        <p:blipFill>
          <a:blip r:embed="rId2"/>
          <a:srcRect/>
          <a:stretch>
            <a:fillRect/>
          </a:stretch>
        </p:blipFill>
        <p:spPr>
          <a:xfrm>
            <a:off x="188913" y="1122363"/>
            <a:ext cx="8763000" cy="5148262"/>
          </a:xfrm>
          <a:solidFill>
            <a:schemeClr val="bg2">
              <a:lumMod val="20000"/>
              <a:lumOff val="80000"/>
            </a:schemeClr>
          </a:solid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9299B15-02CC-4D54-8407-5292A2941BE3}" type="slidenum">
              <a:rPr lang="en-US" altLang="en-US" sz="1400"/>
              <a:pPr/>
              <a:t>59</a:t>
            </a:fld>
            <a:endParaRPr lang="en-US" altLang="en-US" sz="1400"/>
          </a:p>
        </p:txBody>
      </p:sp>
      <p:sp>
        <p:nvSpPr>
          <p:cNvPr id="94211" name="Rectangle 2"/>
          <p:cNvSpPr>
            <a:spLocks noGrp="1" noChangeArrowheads="1"/>
          </p:cNvSpPr>
          <p:nvPr>
            <p:ph type="title"/>
          </p:nvPr>
        </p:nvSpPr>
        <p:spPr>
          <a:xfrm>
            <a:off x="457200" y="274638"/>
            <a:ext cx="8229600" cy="792162"/>
          </a:xfrm>
        </p:spPr>
        <p:txBody>
          <a:bodyPr/>
          <a:lstStyle/>
          <a:p>
            <a:r>
              <a:rPr lang="en-US" altLang="en-US" sz="2800">
                <a:cs typeface="Arial" panose="020B0604020202020204" pitchFamily="34" charset="0"/>
              </a:rPr>
              <a:t>noncoherent samples with best data length</a:t>
            </a:r>
          </a:p>
        </p:txBody>
      </p:sp>
      <p:pic>
        <p:nvPicPr>
          <p:cNvPr id="50180" name="Picture 4"/>
          <p:cNvPicPr>
            <a:picLocks noGrp="1" noChangeAspect="1" noChangeArrowheads="1"/>
          </p:cNvPicPr>
          <p:nvPr>
            <p:ph type="body" idx="1"/>
          </p:nvPr>
        </p:nvPicPr>
        <p:blipFill>
          <a:blip r:embed="rId2"/>
          <a:srcRect/>
          <a:stretch>
            <a:fillRect/>
          </a:stretch>
        </p:blipFill>
        <p:spPr>
          <a:xfrm>
            <a:off x="176213" y="1112838"/>
            <a:ext cx="8763000" cy="5148262"/>
          </a:xfrm>
          <a:solidFill>
            <a:schemeClr val="bg2">
              <a:lumMod val="20000"/>
              <a:lumOff val="80000"/>
            </a:schemeClr>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CCFD03B9-5802-44E5-9644-54D5B42FDAB9}" type="slidenum">
              <a:rPr lang="en-US" altLang="en-US" sz="1400">
                <a:latin typeface="Arial" panose="020B0604020202020204" pitchFamily="34" charset="0"/>
              </a:rPr>
              <a:pPr eaLnBrk="1" hangingPunct="1"/>
              <a:t>6</a:t>
            </a:fld>
            <a:endParaRPr lang="en-US" altLang="en-US" sz="1400">
              <a:latin typeface="Arial" panose="020B0604020202020204" pitchFamily="34" charset="0"/>
            </a:endParaRPr>
          </a:p>
        </p:txBody>
      </p:sp>
      <p:pic>
        <p:nvPicPr>
          <p:cNvPr id="63491" name="Picture 4"/>
          <p:cNvPicPr>
            <a:picLocks noChangeAspect="1" noChangeArrowheads="1"/>
          </p:cNvPicPr>
          <p:nvPr/>
        </p:nvPicPr>
        <p:blipFill>
          <a:blip r:embed="rId3"/>
          <a:srcRect/>
          <a:stretch>
            <a:fillRect/>
          </a:stretch>
        </p:blipFill>
        <p:spPr bwMode="auto">
          <a:xfrm>
            <a:off x="685800" y="762000"/>
            <a:ext cx="7775575" cy="5872163"/>
          </a:xfrm>
          <a:prstGeom prst="rect">
            <a:avLst/>
          </a:prstGeom>
          <a:solidFill>
            <a:schemeClr val="bg2">
              <a:lumMod val="20000"/>
              <a:lumOff val="80000"/>
            </a:schemeClr>
          </a:solidFill>
          <a:ln>
            <a:noFill/>
          </a:ln>
        </p:spPr>
      </p:pic>
      <p:sp>
        <p:nvSpPr>
          <p:cNvPr id="39940" name="Text Box 5"/>
          <p:cNvSpPr txBox="1">
            <a:spLocks noChangeArrowheads="1"/>
          </p:cNvSpPr>
          <p:nvPr/>
        </p:nvSpPr>
        <p:spPr bwMode="auto">
          <a:xfrm>
            <a:off x="441325" y="115888"/>
            <a:ext cx="686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latin typeface="Arial" panose="020B0604020202020204" pitchFamily="34" charset="0"/>
              </a:rPr>
              <a:t>Example: f_samp / f_sig = 4096 / 255; 14 bit ADC</a:t>
            </a:r>
          </a:p>
        </p:txBody>
      </p:sp>
      <p:sp>
        <p:nvSpPr>
          <p:cNvPr id="39941" name="TextBox 1"/>
          <p:cNvSpPr txBox="1">
            <a:spLocks noChangeArrowheads="1"/>
          </p:cNvSpPr>
          <p:nvPr/>
        </p:nvSpPr>
        <p:spPr bwMode="auto">
          <a:xfrm>
            <a:off x="3352800" y="1219200"/>
            <a:ext cx="3179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latin typeface="Arial" panose="020B0604020202020204" pitchFamily="34" charset="0"/>
              </a:rPr>
              <a:t>Input sine</a:t>
            </a:r>
          </a:p>
          <a:p>
            <a:pPr eaLnBrk="1" hangingPunct="1"/>
            <a:r>
              <a:rPr lang="en-US" altLang="en-US">
                <a:latin typeface="Arial" panose="020B0604020202020204" pitchFamily="34" charset="0"/>
              </a:rPr>
              <a:t>Energy stay in its bins</a:t>
            </a:r>
          </a:p>
        </p:txBody>
      </p:sp>
      <p:cxnSp>
        <p:nvCxnSpPr>
          <p:cNvPr id="39942" name="Straight Arrow Connector 3"/>
          <p:cNvCxnSpPr>
            <a:cxnSpLocks noChangeShapeType="1"/>
          </p:cNvCxnSpPr>
          <p:nvPr/>
        </p:nvCxnSpPr>
        <p:spPr bwMode="auto">
          <a:xfrm flipH="1" flipV="1">
            <a:off x="2133600" y="1524000"/>
            <a:ext cx="1219200" cy="11112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943" name="Straight Arrow Connector 5"/>
          <p:cNvCxnSpPr>
            <a:cxnSpLocks noChangeShapeType="1"/>
            <a:stCxn id="39941" idx="3"/>
          </p:cNvCxnSpPr>
          <p:nvPr/>
        </p:nvCxnSpPr>
        <p:spPr bwMode="auto">
          <a:xfrm flipV="1">
            <a:off x="6532563" y="1524000"/>
            <a:ext cx="776287" cy="11112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9944" name="TextBox 6"/>
          <p:cNvSpPr txBox="1">
            <a:spLocks noChangeArrowheads="1"/>
          </p:cNvSpPr>
          <p:nvPr/>
        </p:nvSpPr>
        <p:spPr bwMode="auto">
          <a:xfrm>
            <a:off x="3276600" y="2898775"/>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latin typeface="Arial" panose="020B0604020202020204" pitchFamily="34" charset="0"/>
              </a:rPr>
              <a:t>Distortion due to DUT correctly seen</a:t>
            </a:r>
          </a:p>
        </p:txBody>
      </p:sp>
      <p:cxnSp>
        <p:nvCxnSpPr>
          <p:cNvPr id="39945" name="Straight Arrow Connector 8"/>
          <p:cNvCxnSpPr>
            <a:cxnSpLocks noChangeShapeType="1"/>
          </p:cNvCxnSpPr>
          <p:nvPr/>
        </p:nvCxnSpPr>
        <p:spPr bwMode="auto">
          <a:xfrm flipH="1">
            <a:off x="2895600" y="3729038"/>
            <a:ext cx="533400" cy="842962"/>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946" name="Straight Arrow Connector 10"/>
          <p:cNvCxnSpPr>
            <a:cxnSpLocks noChangeShapeType="1"/>
          </p:cNvCxnSpPr>
          <p:nvPr/>
        </p:nvCxnSpPr>
        <p:spPr bwMode="auto">
          <a:xfrm flipH="1">
            <a:off x="2514600" y="3581400"/>
            <a:ext cx="838200" cy="91440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947" name="Straight Arrow Connector 12"/>
          <p:cNvCxnSpPr>
            <a:cxnSpLocks noChangeShapeType="1"/>
          </p:cNvCxnSpPr>
          <p:nvPr/>
        </p:nvCxnSpPr>
        <p:spPr bwMode="auto">
          <a:xfrm>
            <a:off x="5334000" y="3697288"/>
            <a:ext cx="1198563" cy="798512"/>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948" name="Straight Arrow Connector 14"/>
          <p:cNvCxnSpPr>
            <a:cxnSpLocks noChangeShapeType="1"/>
          </p:cNvCxnSpPr>
          <p:nvPr/>
        </p:nvCxnSpPr>
        <p:spPr bwMode="auto">
          <a:xfrm>
            <a:off x="5486400" y="3581400"/>
            <a:ext cx="1433513" cy="91440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5A75BF8-4A7C-48A3-81B4-1A8E9186D47C}" type="slidenum">
              <a:rPr lang="en-US" altLang="en-US" sz="1400"/>
              <a:pPr/>
              <a:t>60</a:t>
            </a:fld>
            <a:endParaRPr lang="en-US" altLang="en-US" sz="1400"/>
          </a:p>
        </p:txBody>
      </p:sp>
      <p:sp>
        <p:nvSpPr>
          <p:cNvPr id="95235" name="Rectangle 2"/>
          <p:cNvSpPr>
            <a:spLocks noGrp="1" noChangeArrowheads="1"/>
          </p:cNvSpPr>
          <p:nvPr>
            <p:ph type="title"/>
          </p:nvPr>
        </p:nvSpPr>
        <p:spPr>
          <a:xfrm>
            <a:off x="457200" y="274638"/>
            <a:ext cx="8229600" cy="792162"/>
          </a:xfrm>
        </p:spPr>
        <p:txBody>
          <a:bodyPr/>
          <a:lstStyle/>
          <a:p>
            <a:r>
              <a:rPr lang="en-US" altLang="en-US">
                <a:cs typeface="Arial" panose="020B0604020202020204" pitchFamily="34" charset="0"/>
              </a:rPr>
              <a:t>Comparison of 4 methods</a:t>
            </a:r>
          </a:p>
        </p:txBody>
      </p:sp>
      <p:sp>
        <p:nvSpPr>
          <p:cNvPr id="95236" name="Rectangle 3"/>
          <p:cNvSpPr>
            <a:spLocks noGrp="1" noChangeArrowheads="1"/>
          </p:cNvSpPr>
          <p:nvPr>
            <p:ph type="body" idx="1"/>
          </p:nvPr>
        </p:nvSpPr>
        <p:spPr>
          <a:xfrm>
            <a:off x="533400" y="1295400"/>
            <a:ext cx="8382000" cy="4724400"/>
          </a:xfrm>
        </p:spPr>
        <p:txBody>
          <a:bodyPr/>
          <a:lstStyle/>
          <a:p>
            <a:pPr>
              <a:buFontTx/>
              <a:buNone/>
            </a:pPr>
            <a:r>
              <a:rPr lang="it-IT" altLang="en-US">
                <a:cs typeface="Arial" panose="020B0604020202020204" pitchFamily="34" charset="0"/>
              </a:rPr>
              <a:t>1000 run SFDR measurement error statistics</a:t>
            </a:r>
          </a:p>
          <a:p>
            <a:pPr>
              <a:buFontTx/>
              <a:buNone/>
            </a:pPr>
            <a:endParaRPr lang="it-IT" altLang="en-US" sz="1000">
              <a:cs typeface="Arial" panose="020B0604020202020204" pitchFamily="34" charset="0"/>
            </a:endParaRPr>
          </a:p>
          <a:p>
            <a:pPr>
              <a:buFontTx/>
              <a:buNone/>
            </a:pPr>
            <a:r>
              <a:rPr lang="it-IT" altLang="en-US">
                <a:cs typeface="Arial" panose="020B0604020202020204" pitchFamily="34" charset="0"/>
              </a:rPr>
              <a:t>         Ideal   Standard   Best_length   Proposed</a:t>
            </a:r>
          </a:p>
          <a:p>
            <a:pPr>
              <a:buFontTx/>
              <a:buNone/>
            </a:pPr>
            <a:r>
              <a:rPr lang="en-US" altLang="en-US">
                <a:cs typeface="Arial" panose="020B0604020202020204" pitchFamily="34" charset="0"/>
              </a:rPr>
              <a:t>min   -8.33      -5.26         -16.35          -4.01</a:t>
            </a:r>
          </a:p>
          <a:p>
            <a:pPr>
              <a:buFontTx/>
              <a:buNone/>
            </a:pPr>
            <a:r>
              <a:rPr lang="en-US" altLang="en-US">
                <a:cs typeface="Arial" panose="020B0604020202020204" pitchFamily="34" charset="0"/>
              </a:rPr>
              <a:t>max    91.1     103.2         32.19           3.52    </a:t>
            </a:r>
          </a:p>
          <a:p>
            <a:pPr>
              <a:buFontTx/>
              <a:buNone/>
            </a:pPr>
            <a:r>
              <a:rPr lang="en-US" altLang="en-US">
                <a:cs typeface="Arial" panose="020B0604020202020204" pitchFamily="34" charset="0"/>
              </a:rPr>
              <a:t>mean  0.01     34.75           0.61           0.17</a:t>
            </a:r>
          </a:p>
          <a:p>
            <a:pPr>
              <a:buFontTx/>
              <a:buNone/>
            </a:pPr>
            <a:r>
              <a:rPr lang="en-US" altLang="en-US">
                <a:cs typeface="Arial" panose="020B0604020202020204" pitchFamily="34" charset="0"/>
              </a:rPr>
              <a:t>std      3.08     15.80           2.63           0.91</a:t>
            </a:r>
          </a:p>
          <a:p>
            <a:pPr>
              <a:buFontTx/>
              <a:buNone/>
            </a:pPr>
            <a:endParaRPr lang="en-US" altLang="en-US" sz="2400">
              <a:cs typeface="Arial" panose="020B0604020202020204" pitchFamily="34" charset="0"/>
            </a:endParaRPr>
          </a:p>
          <a:p>
            <a:pPr>
              <a:buFontTx/>
              <a:buNone/>
            </a:pPr>
            <a:r>
              <a:rPr lang="en-US" altLang="en-US" sz="2400">
                <a:solidFill>
                  <a:srgbClr val="FF6600"/>
                </a:solidFill>
                <a:cs typeface="Arial" panose="020B0604020202020204" pitchFamily="34" charset="0"/>
              </a:rPr>
              <a:t>ideal case skewed by one bad data point, would be comparable to proposed case if that point excluded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FD9CD70-CB22-43B8-ABEA-A44F05201C75}" type="slidenum">
              <a:rPr lang="en-US" altLang="en-US" sz="1400"/>
              <a:pPr/>
              <a:t>61</a:t>
            </a:fld>
            <a:endParaRPr lang="en-US" altLang="en-US" sz="1400"/>
          </a:p>
        </p:txBody>
      </p:sp>
      <p:sp>
        <p:nvSpPr>
          <p:cNvPr id="96259" name="Rectangle 2"/>
          <p:cNvSpPr>
            <a:spLocks noGrp="1" noChangeArrowheads="1"/>
          </p:cNvSpPr>
          <p:nvPr>
            <p:ph type="title"/>
          </p:nvPr>
        </p:nvSpPr>
        <p:spPr>
          <a:xfrm>
            <a:off x="0" y="131763"/>
            <a:ext cx="9144000" cy="609600"/>
          </a:xfrm>
        </p:spPr>
        <p:txBody>
          <a:bodyPr/>
          <a:lstStyle/>
          <a:p>
            <a:r>
              <a:rPr lang="en-US" altLang="en-US">
                <a:cs typeface="Arial" panose="020B0604020202020204" pitchFamily="34" charset="0"/>
              </a:rPr>
              <a:t>Conclusion</a:t>
            </a:r>
          </a:p>
        </p:txBody>
      </p:sp>
      <p:sp>
        <p:nvSpPr>
          <p:cNvPr id="96260" name="Rectangle 3"/>
          <p:cNvSpPr>
            <a:spLocks noGrp="1" noChangeArrowheads="1"/>
          </p:cNvSpPr>
          <p:nvPr>
            <p:ph type="body" idx="1"/>
          </p:nvPr>
        </p:nvSpPr>
        <p:spPr>
          <a:xfrm>
            <a:off x="263525" y="969963"/>
            <a:ext cx="8672513" cy="5334000"/>
          </a:xfrm>
        </p:spPr>
        <p:txBody>
          <a:bodyPr/>
          <a:lstStyle/>
          <a:p>
            <a:r>
              <a:rPr lang="en-US" altLang="en-US">
                <a:cs typeface="Arial" panose="020B0604020202020204" pitchFamily="34" charset="0"/>
              </a:rPr>
              <a:t>The proposed method achieves SFDR testing performance comparable to ideal perfect coherent sampling</a:t>
            </a:r>
          </a:p>
          <a:p>
            <a:r>
              <a:rPr lang="en-US" altLang="en-US">
                <a:cs typeface="Arial" panose="020B0604020202020204" pitchFamily="34" charset="0"/>
              </a:rPr>
              <a:t>It is robust to various sources of errors.</a:t>
            </a:r>
          </a:p>
          <a:p>
            <a:r>
              <a:rPr lang="en-US" altLang="en-US">
                <a:cs typeface="Arial" panose="020B0604020202020204" pitchFamily="34" charset="0"/>
              </a:rPr>
              <a:t>It is computationally very efficient.</a:t>
            </a:r>
          </a:p>
          <a:p>
            <a:r>
              <a:rPr lang="en-US" altLang="en-US">
                <a:cs typeface="Arial" panose="020B0604020202020204" pitchFamily="34" charset="0"/>
              </a:rPr>
              <a:t>It’s vulnerabilities are the same as that of  the ideal coherent sampling case.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A472261-A887-42A8-919D-2BB9862B9514}" type="slidenum">
              <a:rPr lang="en-US" altLang="en-US" sz="1400"/>
              <a:pPr/>
              <a:t>62</a:t>
            </a:fld>
            <a:endParaRPr lang="en-US" altLang="en-US" sz="1400"/>
          </a:p>
        </p:txBody>
      </p:sp>
      <p:sp>
        <p:nvSpPr>
          <p:cNvPr id="97283" name="Rectangle 2"/>
          <p:cNvSpPr>
            <a:spLocks noGrp="1" noChangeArrowheads="1"/>
          </p:cNvSpPr>
          <p:nvPr>
            <p:ph type="title"/>
          </p:nvPr>
        </p:nvSpPr>
        <p:spPr>
          <a:xfrm>
            <a:off x="457200" y="274638"/>
            <a:ext cx="8229600" cy="715962"/>
          </a:xfrm>
        </p:spPr>
        <p:txBody>
          <a:bodyPr/>
          <a:lstStyle/>
          <a:p>
            <a:r>
              <a:rPr lang="en-US" altLang="en-US" sz="4000">
                <a:cs typeface="Arial" panose="020B0604020202020204" pitchFamily="34" charset="0"/>
              </a:rPr>
              <a:t>Multi-tone Testing</a:t>
            </a:r>
          </a:p>
        </p:txBody>
      </p:sp>
      <p:sp>
        <p:nvSpPr>
          <p:cNvPr id="97284" name="Rectangle 3"/>
          <p:cNvSpPr>
            <a:spLocks noGrp="1" noChangeArrowheads="1"/>
          </p:cNvSpPr>
          <p:nvPr>
            <p:ph type="body" idx="1"/>
          </p:nvPr>
        </p:nvSpPr>
        <p:spPr>
          <a:xfrm>
            <a:off x="457200" y="1074738"/>
            <a:ext cx="8229600" cy="5097462"/>
          </a:xfrm>
        </p:spPr>
        <p:txBody>
          <a:bodyPr/>
          <a:lstStyle/>
          <a:p>
            <a:r>
              <a:rPr lang="en-US" altLang="en-US">
                <a:cs typeface="Arial" panose="020B0604020202020204" pitchFamily="34" charset="0"/>
              </a:rPr>
              <a:t>Very recent preliminary work </a:t>
            </a:r>
          </a:p>
          <a:p>
            <a:r>
              <a:rPr lang="en-US" altLang="en-US">
                <a:cs typeface="Arial" panose="020B0604020202020204" pitchFamily="34" charset="0"/>
              </a:rPr>
              <a:t>Example for two tone test, but expect to extend to general multi-tone test</a:t>
            </a:r>
          </a:p>
          <a:p>
            <a:r>
              <a:rPr lang="en-US" altLang="en-US">
                <a:cs typeface="Arial" panose="020B0604020202020204" pitchFamily="34" charset="0"/>
              </a:rPr>
              <a:t>Two frequencies randomly generated</a:t>
            </a:r>
          </a:p>
          <a:p>
            <a:r>
              <a:rPr lang="en-US" altLang="en-US">
                <a:cs typeface="Arial" panose="020B0604020202020204" pitchFamily="34" charset="0"/>
              </a:rPr>
              <a:t>Random amplitude mismatch</a:t>
            </a:r>
          </a:p>
          <a:p>
            <a:r>
              <a:rPr lang="en-US" altLang="en-US">
                <a:cs typeface="Arial" panose="020B0604020202020204" pitchFamily="34" charset="0"/>
              </a:rPr>
              <a:t>Random phase mismatch</a:t>
            </a:r>
          </a:p>
          <a:p>
            <a:r>
              <a:rPr lang="en-US" altLang="en-US">
                <a:cs typeface="Arial" panose="020B0604020202020204" pitchFamily="34" charset="0"/>
              </a:rPr>
              <a:t>Random offset error</a:t>
            </a:r>
          </a:p>
          <a:p>
            <a:r>
              <a:rPr lang="en-US" altLang="en-US">
                <a:cs typeface="Arial" panose="020B0604020202020204" pitchFamily="34" charset="0"/>
              </a:rPr>
              <a:t>Random additive measurement noise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BFE2401-E431-4A48-A2EB-0D110F987C30}" type="slidenum">
              <a:rPr lang="en-US" altLang="en-US" sz="1400"/>
              <a:pPr/>
              <a:t>63</a:t>
            </a:fld>
            <a:endParaRPr lang="en-US" altLang="en-US" sz="1400"/>
          </a:p>
        </p:txBody>
      </p:sp>
      <p:sp>
        <p:nvSpPr>
          <p:cNvPr id="98307" name="Rectangle 2"/>
          <p:cNvSpPr>
            <a:spLocks noGrp="1" noChangeArrowheads="1"/>
          </p:cNvSpPr>
          <p:nvPr>
            <p:ph type="title"/>
          </p:nvPr>
        </p:nvSpPr>
        <p:spPr>
          <a:xfrm>
            <a:off x="0" y="131763"/>
            <a:ext cx="9144000" cy="609600"/>
          </a:xfrm>
        </p:spPr>
        <p:txBody>
          <a:bodyPr/>
          <a:lstStyle/>
          <a:p>
            <a:r>
              <a:rPr lang="en-US" altLang="en-US">
                <a:cs typeface="Arial" panose="020B0604020202020204" pitchFamily="34" charset="0"/>
              </a:rPr>
              <a:t>First example</a:t>
            </a:r>
          </a:p>
        </p:txBody>
      </p:sp>
      <p:sp>
        <p:nvSpPr>
          <p:cNvPr id="98308" name="Rectangle 3"/>
          <p:cNvSpPr>
            <a:spLocks noGrp="1" noChangeArrowheads="1"/>
          </p:cNvSpPr>
          <p:nvPr>
            <p:ph type="body" idx="1"/>
          </p:nvPr>
        </p:nvSpPr>
        <p:spPr>
          <a:xfrm>
            <a:off x="263525" y="969963"/>
            <a:ext cx="8672513" cy="5334000"/>
          </a:xfrm>
        </p:spPr>
        <p:txBody>
          <a:bodyPr/>
          <a:lstStyle/>
          <a:p>
            <a:r>
              <a:rPr lang="en-US" altLang="en-US">
                <a:cs typeface="Arial" panose="020B0604020202020204" pitchFamily="34" charset="0"/>
              </a:rPr>
              <a:t>Two random tones</a:t>
            </a:r>
          </a:p>
          <a:p>
            <a:r>
              <a:rPr lang="en-US" altLang="en-US">
                <a:cs typeface="Arial" panose="020B0604020202020204" pitchFamily="34" charset="0"/>
              </a:rPr>
              <a:t>Standard DFT leads to significant leakage</a:t>
            </a:r>
          </a:p>
          <a:p>
            <a:r>
              <a:rPr lang="en-US" altLang="en-US">
                <a:cs typeface="Arial" panose="020B0604020202020204" pitchFamily="34" charset="0"/>
              </a:rPr>
              <a:t>Best length alone results in sufficiently small leakage</a:t>
            </a:r>
          </a:p>
          <a:p>
            <a:r>
              <a:rPr lang="en-US" altLang="en-US">
                <a:cs typeface="Arial" panose="020B0604020202020204" pitchFamily="34" charset="0"/>
              </a:rPr>
              <a:t>Proposed method removes leagage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4132EE8-6D14-44EF-95CC-098A5CF5A83C}" type="slidenum">
              <a:rPr lang="en-US" altLang="en-US" sz="1400"/>
              <a:pPr/>
              <a:t>64</a:t>
            </a:fld>
            <a:endParaRPr lang="en-US" altLang="en-US" sz="1400"/>
          </a:p>
        </p:txBody>
      </p:sp>
      <p:sp>
        <p:nvSpPr>
          <p:cNvPr id="99331" name="Rectangle 6"/>
          <p:cNvSpPr>
            <a:spLocks noGrp="1" noChangeArrowheads="1"/>
          </p:cNvSpPr>
          <p:nvPr>
            <p:ph type="title"/>
          </p:nvPr>
        </p:nvSpPr>
        <p:spPr>
          <a:xfrm>
            <a:off x="0" y="274638"/>
            <a:ext cx="9144000" cy="674687"/>
          </a:xfrm>
        </p:spPr>
        <p:txBody>
          <a:bodyPr/>
          <a:lstStyle/>
          <a:p>
            <a:r>
              <a:rPr lang="en-US" altLang="en-US">
                <a:cs typeface="Arial" panose="020B0604020202020204" pitchFamily="34" charset="0"/>
              </a:rPr>
              <a:t>Time domain data of a two tone signal</a:t>
            </a:r>
          </a:p>
        </p:txBody>
      </p:sp>
      <p:pic>
        <p:nvPicPr>
          <p:cNvPr id="55300" name="Picture 16"/>
          <p:cNvPicPr>
            <a:picLocks noGrp="1" noChangeAspect="1" noChangeArrowheads="1"/>
          </p:cNvPicPr>
          <p:nvPr>
            <p:ph idx="1"/>
          </p:nvPr>
        </p:nvPicPr>
        <p:blipFill>
          <a:blip r:embed="rId2"/>
          <a:srcRect/>
          <a:stretch>
            <a:fillRect/>
          </a:stretch>
        </p:blipFill>
        <p:spPr>
          <a:xfrm>
            <a:off x="196850" y="1273175"/>
            <a:ext cx="8764588" cy="4970463"/>
          </a:xfrm>
          <a:solidFill>
            <a:schemeClr val="bg2">
              <a:lumMod val="20000"/>
              <a:lumOff val="80000"/>
            </a:schemeClr>
          </a:solid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DE0317C-9584-46F7-8D95-FEF0D5A02057}" type="slidenum">
              <a:rPr lang="en-US" altLang="en-US" sz="1400"/>
              <a:pPr/>
              <a:t>65</a:t>
            </a:fld>
            <a:endParaRPr lang="en-US" altLang="en-US" sz="1400"/>
          </a:p>
        </p:txBody>
      </p:sp>
      <p:sp>
        <p:nvSpPr>
          <p:cNvPr id="100355" name="Rectangle 8"/>
          <p:cNvSpPr>
            <a:spLocks noGrp="1" noChangeArrowheads="1"/>
          </p:cNvSpPr>
          <p:nvPr>
            <p:ph type="title"/>
          </p:nvPr>
        </p:nvSpPr>
        <p:spPr>
          <a:xfrm>
            <a:off x="0" y="228600"/>
            <a:ext cx="9144000" cy="685800"/>
          </a:xfrm>
          <a:noFill/>
        </p:spPr>
        <p:txBody>
          <a:bodyPr/>
          <a:lstStyle/>
          <a:p>
            <a:pPr algn="ctr"/>
            <a:r>
              <a:rPr lang="en-US" altLang="en-US" sz="2400">
                <a:cs typeface="Arial" panose="020B0604020202020204" pitchFamily="34" charset="0"/>
              </a:rPr>
              <a:t>Standard DFT method with noncoherent data samples</a:t>
            </a:r>
          </a:p>
        </p:txBody>
      </p:sp>
      <p:pic>
        <p:nvPicPr>
          <p:cNvPr id="56324" name="Picture 9"/>
          <p:cNvPicPr>
            <a:picLocks noGrp="1" noChangeAspect="1" noChangeArrowheads="1"/>
          </p:cNvPicPr>
          <p:nvPr>
            <p:ph sz="half" idx="2"/>
          </p:nvPr>
        </p:nvPicPr>
        <p:blipFill>
          <a:blip r:embed="rId2"/>
          <a:srcRect/>
          <a:stretch>
            <a:fillRect/>
          </a:stretch>
        </p:blipFill>
        <p:spPr>
          <a:xfrm>
            <a:off x="177800" y="1360488"/>
            <a:ext cx="8750300" cy="4997450"/>
          </a:xfrm>
          <a:solidFill>
            <a:schemeClr val="bg2">
              <a:lumMod val="20000"/>
              <a:lumOff val="80000"/>
            </a:schemeClr>
          </a:solid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F0B0D67-0D22-495D-864B-ACF4E51AE6D6}" type="slidenum">
              <a:rPr lang="en-US" altLang="en-US" sz="1400"/>
              <a:pPr/>
              <a:t>66</a:t>
            </a:fld>
            <a:endParaRPr lang="en-US" altLang="en-US" sz="1400"/>
          </a:p>
        </p:txBody>
      </p:sp>
      <p:sp>
        <p:nvSpPr>
          <p:cNvPr id="101379" name="Rectangle 6"/>
          <p:cNvSpPr>
            <a:spLocks noChangeArrowheads="1"/>
          </p:cNvSpPr>
          <p:nvPr/>
        </p:nvSpPr>
        <p:spPr bwMode="auto">
          <a:xfrm>
            <a:off x="457200" y="889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Noncoherent samples with best data record length</a:t>
            </a:r>
          </a:p>
        </p:txBody>
      </p:sp>
      <p:pic>
        <p:nvPicPr>
          <p:cNvPr id="57348" name="Picture 8"/>
          <p:cNvPicPr>
            <a:picLocks noGrp="1" noChangeAspect="1" noChangeArrowheads="1"/>
          </p:cNvPicPr>
          <p:nvPr>
            <p:ph/>
          </p:nvPr>
        </p:nvPicPr>
        <p:blipFill>
          <a:blip r:embed="rId2"/>
          <a:srcRect/>
          <a:stretch>
            <a:fillRect/>
          </a:stretch>
        </p:blipFill>
        <p:spPr>
          <a:xfrm>
            <a:off x="215900" y="1217613"/>
            <a:ext cx="8740775" cy="5110162"/>
          </a:xfrm>
          <a:solidFill>
            <a:schemeClr val="bg2">
              <a:lumMod val="20000"/>
              <a:lumOff val="80000"/>
            </a:schemeClr>
          </a:solid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90031BF-88E3-40E0-B962-E930D4ABB088}" type="slidenum">
              <a:rPr lang="en-US" altLang="en-US" sz="1400"/>
              <a:pPr/>
              <a:t>67</a:t>
            </a:fld>
            <a:endParaRPr lang="en-US" altLang="en-US" sz="1400"/>
          </a:p>
        </p:txBody>
      </p:sp>
      <p:sp>
        <p:nvSpPr>
          <p:cNvPr id="102403" name="Rectangle 6"/>
          <p:cNvSpPr>
            <a:spLocks noChangeArrowheads="1"/>
          </p:cNvSpPr>
          <p:nvPr/>
        </p:nvSpPr>
        <p:spPr bwMode="auto">
          <a:xfrm>
            <a:off x="457200" y="762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a:solidFill>
                  <a:srgbClr val="FFFF00"/>
                </a:solidFill>
                <a:latin typeface="Arial" panose="020B0604020202020204" pitchFamily="34" charset="0"/>
              </a:rPr>
              <a:t>The proposed method: noncoherent samples, best data length, base harmonic replacement</a:t>
            </a:r>
          </a:p>
        </p:txBody>
      </p:sp>
      <p:pic>
        <p:nvPicPr>
          <p:cNvPr id="58372" name="Picture 8"/>
          <p:cNvPicPr>
            <a:picLocks noGrp="1" noChangeAspect="1" noChangeArrowheads="1"/>
          </p:cNvPicPr>
          <p:nvPr>
            <p:ph/>
          </p:nvPr>
        </p:nvPicPr>
        <p:blipFill>
          <a:blip r:embed="rId2"/>
          <a:srcRect/>
          <a:stretch>
            <a:fillRect/>
          </a:stretch>
        </p:blipFill>
        <p:spPr>
          <a:xfrm>
            <a:off x="228600" y="1219200"/>
            <a:ext cx="8770938" cy="5122863"/>
          </a:xfrm>
          <a:solidFill>
            <a:schemeClr val="bg2">
              <a:lumMod val="20000"/>
              <a:lumOff val="80000"/>
            </a:schemeClr>
          </a:solid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367B66D-6F8D-4A21-9FFE-A3A77E5A59C7}" type="slidenum">
              <a:rPr lang="en-US" altLang="en-US" sz="1400"/>
              <a:pPr/>
              <a:t>68</a:t>
            </a:fld>
            <a:endParaRPr lang="en-US" altLang="en-US" sz="1400"/>
          </a:p>
        </p:txBody>
      </p:sp>
      <p:sp>
        <p:nvSpPr>
          <p:cNvPr id="103427" name="Rectangle 2"/>
          <p:cNvSpPr>
            <a:spLocks noGrp="1" noChangeArrowheads="1"/>
          </p:cNvSpPr>
          <p:nvPr>
            <p:ph type="title"/>
          </p:nvPr>
        </p:nvSpPr>
        <p:spPr>
          <a:xfrm>
            <a:off x="457200" y="274638"/>
            <a:ext cx="8229600" cy="671512"/>
          </a:xfrm>
        </p:spPr>
        <p:txBody>
          <a:bodyPr/>
          <a:lstStyle/>
          <a:p>
            <a:r>
              <a:rPr lang="en-US" altLang="en-US" sz="3200">
                <a:cs typeface="Arial" panose="020B0604020202020204" pitchFamily="34" charset="0"/>
              </a:rPr>
              <a:t>Another example</a:t>
            </a:r>
          </a:p>
        </p:txBody>
      </p:sp>
      <p:sp>
        <p:nvSpPr>
          <p:cNvPr id="103428" name="Rectangle 3"/>
          <p:cNvSpPr>
            <a:spLocks noGrp="1" noChangeArrowheads="1"/>
          </p:cNvSpPr>
          <p:nvPr>
            <p:ph type="body" idx="1"/>
          </p:nvPr>
        </p:nvSpPr>
        <p:spPr>
          <a:xfrm>
            <a:off x="457200" y="1143000"/>
            <a:ext cx="8229600" cy="5029200"/>
          </a:xfrm>
        </p:spPr>
        <p:txBody>
          <a:bodyPr/>
          <a:lstStyle/>
          <a:p>
            <a:r>
              <a:rPr lang="en-US" altLang="en-US">
                <a:cs typeface="Arial" panose="020B0604020202020204" pitchFamily="34" charset="0"/>
              </a:rPr>
              <a:t>Best length not enough</a:t>
            </a:r>
          </a:p>
          <a:p>
            <a:pPr lvl="1">
              <a:buFontTx/>
              <a:buChar char="•"/>
            </a:pPr>
            <a:r>
              <a:rPr lang="en-US" altLang="en-US">
                <a:cs typeface="Arial" panose="020B0604020202020204" pitchFamily="34" charset="0"/>
              </a:rPr>
              <a:t>Leakage still too high</a:t>
            </a:r>
          </a:p>
          <a:p>
            <a:r>
              <a:rPr lang="en-US" altLang="en-US">
                <a:cs typeface="Arial" panose="020B0604020202020204" pitchFamily="34" charset="0"/>
              </a:rPr>
              <a:t>Proposed method results in sufficiently low leakage</a:t>
            </a:r>
          </a:p>
          <a:p>
            <a:r>
              <a:rPr lang="en-US" altLang="en-US">
                <a:cs typeface="Arial" panose="020B0604020202020204" pitchFamily="34" charset="0"/>
              </a:rPr>
              <a:t>Standard DFT does not work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CB99FAB-AB86-450D-8DDF-55B1A97B1F24}" type="slidenum">
              <a:rPr lang="en-US" altLang="en-US" sz="1400"/>
              <a:pPr/>
              <a:t>69</a:t>
            </a:fld>
            <a:endParaRPr lang="en-US" altLang="en-US" sz="1400"/>
          </a:p>
        </p:txBody>
      </p:sp>
      <p:pic>
        <p:nvPicPr>
          <p:cNvPr id="60419" name="Picture 4"/>
          <p:cNvPicPr>
            <a:picLocks noChangeAspect="1" noChangeArrowheads="1"/>
          </p:cNvPicPr>
          <p:nvPr/>
        </p:nvPicPr>
        <p:blipFill>
          <a:blip r:embed="rId2"/>
          <a:srcRect/>
          <a:stretch>
            <a:fillRect/>
          </a:stretch>
        </p:blipFill>
        <p:spPr bwMode="auto">
          <a:xfrm>
            <a:off x="185738" y="1266825"/>
            <a:ext cx="8755062" cy="5110163"/>
          </a:xfrm>
          <a:prstGeom prst="rect">
            <a:avLst/>
          </a:prstGeom>
          <a:solidFill>
            <a:schemeClr val="bg2">
              <a:lumMod val="20000"/>
              <a:lumOff val="80000"/>
            </a:schemeClr>
          </a:solidFill>
          <a:ln>
            <a:noFill/>
          </a:ln>
        </p:spPr>
      </p:pic>
      <p:sp>
        <p:nvSpPr>
          <p:cNvPr id="104452" name="Rectangle 5"/>
          <p:cNvSpPr>
            <a:spLocks noChangeArrowheads="1"/>
          </p:cNvSpPr>
          <p:nvPr/>
        </p:nvSpPr>
        <p:spPr bwMode="auto">
          <a:xfrm>
            <a:off x="457200" y="274638"/>
            <a:ext cx="8229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a:solidFill>
                  <a:srgbClr val="FFFF00"/>
                </a:solidFill>
                <a:latin typeface="Arial" panose="020B0604020202020204" pitchFamily="34" charset="0"/>
              </a:rPr>
              <a:t>Time domain data of a two tone signal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0675"/>
            <a:ext cx="6911975"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28C5535-738E-49EB-A6EA-FE25E9CE9D12}" type="slidenum">
              <a:rPr lang="en-US" altLang="en-US" sz="1400">
                <a:solidFill>
                  <a:srgbClr val="FFFF00"/>
                </a:solidFill>
              </a:rPr>
              <a:pPr/>
              <a:t>7</a:t>
            </a:fld>
            <a:endParaRPr lang="en-US" altLang="en-US" sz="1400">
              <a:solidFill>
                <a:srgbClr val="FFFF00"/>
              </a:solidFill>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r="11365"/>
          <a:stretch>
            <a:fillRect/>
          </a:stretch>
        </p:blipFill>
        <p:spPr bwMode="auto">
          <a:xfrm>
            <a:off x="1116013" y="320675"/>
            <a:ext cx="6126162"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r="22478"/>
          <a:stretch>
            <a:fillRect/>
          </a:stretch>
        </p:blipFill>
        <p:spPr bwMode="auto">
          <a:xfrm>
            <a:off x="-3355975" y="320675"/>
            <a:ext cx="5357813"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Box 5"/>
          <p:cNvSpPr txBox="1">
            <a:spLocks noChangeArrowheads="1"/>
          </p:cNvSpPr>
          <p:nvPr/>
        </p:nvSpPr>
        <p:spPr bwMode="auto">
          <a:xfrm>
            <a:off x="1116013" y="152400"/>
            <a:ext cx="5921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Non-Coherent: fractional periods in record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F8B3318-F8DE-4FBB-8871-6CA413B7DE92}" type="slidenum">
              <a:rPr lang="en-US" altLang="en-US" sz="1400"/>
              <a:pPr/>
              <a:t>70</a:t>
            </a:fld>
            <a:endParaRPr lang="en-US" altLang="en-US" sz="1400"/>
          </a:p>
        </p:txBody>
      </p:sp>
      <p:pic>
        <p:nvPicPr>
          <p:cNvPr id="61443" name="Picture 4"/>
          <p:cNvPicPr>
            <a:picLocks noChangeAspect="1" noChangeArrowheads="1"/>
          </p:cNvPicPr>
          <p:nvPr/>
        </p:nvPicPr>
        <p:blipFill>
          <a:blip r:embed="rId2"/>
          <a:srcRect/>
          <a:stretch>
            <a:fillRect/>
          </a:stretch>
        </p:blipFill>
        <p:spPr bwMode="auto">
          <a:xfrm>
            <a:off x="215900" y="1227138"/>
            <a:ext cx="8726488" cy="5121275"/>
          </a:xfrm>
          <a:prstGeom prst="rect">
            <a:avLst/>
          </a:prstGeom>
          <a:solidFill>
            <a:schemeClr val="bg2">
              <a:lumMod val="20000"/>
              <a:lumOff val="80000"/>
            </a:schemeClr>
          </a:solidFill>
          <a:ln>
            <a:noFill/>
          </a:ln>
        </p:spPr>
      </p:pic>
      <p:sp>
        <p:nvSpPr>
          <p:cNvPr id="105476" name="Rectangle 5"/>
          <p:cNvSpPr>
            <a:spLocks noChangeArrowheads="1"/>
          </p:cNvSpPr>
          <p:nvPr/>
        </p:nvSpPr>
        <p:spPr bwMode="auto">
          <a:xfrm>
            <a:off x="457200" y="217488"/>
            <a:ext cx="822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Standard DFT method with noncoherent data samples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E24B2B-5FB5-4CC0-B238-69D1AF4F624C}" type="slidenum">
              <a:rPr lang="en-US" altLang="en-US" sz="1400"/>
              <a:pPr/>
              <a:t>71</a:t>
            </a:fld>
            <a:endParaRPr lang="en-US" altLang="en-US" sz="1400"/>
          </a:p>
        </p:txBody>
      </p:sp>
      <p:pic>
        <p:nvPicPr>
          <p:cNvPr id="62467" name="Picture 4"/>
          <p:cNvPicPr>
            <a:picLocks noChangeAspect="1" noChangeArrowheads="1"/>
          </p:cNvPicPr>
          <p:nvPr/>
        </p:nvPicPr>
        <p:blipFill>
          <a:blip r:embed="rId2"/>
          <a:srcRect/>
          <a:stretch>
            <a:fillRect/>
          </a:stretch>
        </p:blipFill>
        <p:spPr bwMode="auto">
          <a:xfrm>
            <a:off x="331788" y="1146175"/>
            <a:ext cx="8596312" cy="5186363"/>
          </a:xfrm>
          <a:prstGeom prst="rect">
            <a:avLst/>
          </a:prstGeom>
          <a:solidFill>
            <a:schemeClr val="bg2">
              <a:lumMod val="20000"/>
              <a:lumOff val="80000"/>
            </a:schemeClr>
          </a:solidFill>
          <a:ln>
            <a:noFill/>
          </a:ln>
        </p:spPr>
      </p:pic>
      <p:sp>
        <p:nvSpPr>
          <p:cNvPr id="106500" name="Rectangle 5"/>
          <p:cNvSpPr>
            <a:spLocks noChangeArrowheads="1"/>
          </p:cNvSpPr>
          <p:nvPr/>
        </p:nvSpPr>
        <p:spPr bwMode="auto">
          <a:xfrm>
            <a:off x="457200" y="117475"/>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FF00"/>
                </a:solidFill>
                <a:latin typeface="Arial" panose="020B0604020202020204" pitchFamily="34" charset="0"/>
              </a:rPr>
              <a:t>Noncoherent samples with best data record length</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3781725-216A-46EA-A90D-91165F14D075}" type="slidenum">
              <a:rPr lang="en-US" altLang="en-US" sz="1400"/>
              <a:pPr/>
              <a:t>72</a:t>
            </a:fld>
            <a:endParaRPr lang="en-US" altLang="en-US" sz="1400"/>
          </a:p>
        </p:txBody>
      </p:sp>
      <p:pic>
        <p:nvPicPr>
          <p:cNvPr id="63491" name="Picture 7"/>
          <p:cNvPicPr>
            <a:picLocks noChangeAspect="1" noChangeArrowheads="1"/>
          </p:cNvPicPr>
          <p:nvPr/>
        </p:nvPicPr>
        <p:blipFill>
          <a:blip r:embed="rId2"/>
          <a:srcRect/>
          <a:stretch>
            <a:fillRect/>
          </a:stretch>
        </p:blipFill>
        <p:spPr bwMode="auto">
          <a:xfrm>
            <a:off x="258763" y="1117600"/>
            <a:ext cx="8640762" cy="5186363"/>
          </a:xfrm>
          <a:prstGeom prst="rect">
            <a:avLst/>
          </a:prstGeom>
          <a:solidFill>
            <a:schemeClr val="bg2">
              <a:lumMod val="20000"/>
              <a:lumOff val="80000"/>
            </a:schemeClr>
          </a:solidFill>
          <a:ln>
            <a:noFill/>
          </a:ln>
        </p:spPr>
      </p:pic>
      <p:sp>
        <p:nvSpPr>
          <p:cNvPr id="107524" name="Rectangle 8"/>
          <p:cNvSpPr>
            <a:spLocks noChangeArrowheads="1"/>
          </p:cNvSpPr>
          <p:nvPr/>
        </p:nvSpPr>
        <p:spPr bwMode="auto">
          <a:xfrm>
            <a:off x="457200" y="762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a:solidFill>
                  <a:srgbClr val="FFFF00"/>
                </a:solidFill>
                <a:latin typeface="Arial" panose="020B0604020202020204" pitchFamily="34" charset="0"/>
              </a:rPr>
              <a:t>The proposed method: noncoherent samples, best data length, base harmonic replacement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B4D1D31-5C82-4AF8-867C-06E963F40CB2}" type="slidenum">
              <a:rPr lang="en-US" altLang="en-US" sz="1400"/>
              <a:pPr/>
              <a:t>73</a:t>
            </a:fld>
            <a:endParaRPr lang="en-US" altLang="en-US" sz="1400"/>
          </a:p>
        </p:txBody>
      </p:sp>
      <p:sp>
        <p:nvSpPr>
          <p:cNvPr id="108547" name="TextBox 2"/>
          <p:cNvSpPr txBox="1">
            <a:spLocks noChangeArrowheads="1"/>
          </p:cNvSpPr>
          <p:nvPr/>
        </p:nvSpPr>
        <p:spPr bwMode="auto">
          <a:xfrm>
            <a:off x="609600" y="685800"/>
            <a:ext cx="777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Problems with the proposed algorithm at/near certain frequencies</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F_sig too close to f_sample /2</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F_sig nearly exactly = f_sample /4</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F_sig nearly exactly = f_sample /3</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Etc.</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These are “bad frequencies” and are always avoided in bench test or production test.</a:t>
            </a:r>
          </a:p>
          <a:p>
            <a:pPr eaLnBrk="1" hangingPunct="1"/>
            <a:endParaRPr lang="en-US" altLang="en-US">
              <a:solidFill>
                <a:srgbClr val="FFFF00"/>
              </a:solidFill>
              <a:latin typeface="Arial" panose="020B0604020202020204" pitchFamily="34" charset="0"/>
            </a:endParaRPr>
          </a:p>
          <a:p>
            <a:pPr eaLnBrk="1" hangingPunct="1"/>
            <a:r>
              <a:rPr lang="en-US" altLang="en-US">
                <a:solidFill>
                  <a:srgbClr val="FFFF00"/>
                </a:solidFill>
                <a:latin typeface="Arial" panose="020B0604020202020204" pitchFamily="34" charset="0"/>
              </a:rPr>
              <a:t>But with BIST, can we avoid these?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ubtitle 3"/>
          <p:cNvSpPr>
            <a:spLocks noGrp="1"/>
          </p:cNvSpPr>
          <p:nvPr>
            <p:ph type="subTitle" sz="quarter" idx="1"/>
          </p:nvPr>
        </p:nvSpPr>
        <p:spPr>
          <a:xfrm>
            <a:off x="685800" y="381000"/>
            <a:ext cx="7848600" cy="6096000"/>
          </a:xfrm>
        </p:spPr>
        <p:txBody>
          <a:bodyPr/>
          <a:lstStyle/>
          <a:p>
            <a:pPr algn="l">
              <a:lnSpc>
                <a:spcPct val="150000"/>
              </a:lnSpc>
            </a:pPr>
            <a:r>
              <a:rPr lang="en-US" altLang="en-US">
                <a:cs typeface="Arial" panose="020B0604020202020204" pitchFamily="34" charset="0"/>
              </a:rPr>
              <a:t>When f_sig is too close to f_s/2, signal to be sampled could be near 0 for many samples in a row. Noise present can push the actual sampled value positive or negative.  </a:t>
            </a:r>
          </a:p>
          <a:p>
            <a:pPr algn="l">
              <a:lnSpc>
                <a:spcPct val="150000"/>
              </a:lnSpc>
            </a:pPr>
            <a:r>
              <a:rPr lang="en-US" altLang="en-US">
                <a:cs typeface="Arial" panose="020B0604020202020204" pitchFamily="34" charset="0"/>
              </a:rPr>
              <a:t>Thus, it becomes difficult to correctly indentify positive zero-crossings, or to count the cycles.</a:t>
            </a:r>
          </a:p>
        </p:txBody>
      </p:sp>
      <p:sp>
        <p:nvSpPr>
          <p:cNvPr id="1095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6C53F0C-453E-446C-AD81-5B72461B54FE}" type="slidenum">
              <a:rPr lang="en-US" altLang="en-US" sz="1400"/>
              <a:pPr/>
              <a:t>74</a:t>
            </a:fld>
            <a:endParaRPr lang="en-US" altLang="en-US" sz="1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6E510C3-E13D-4DCA-83EC-9E189FA0A594}" type="slidenum">
              <a:rPr lang="en-US" altLang="en-US" sz="1400"/>
              <a:pPr/>
              <a:t>75</a:t>
            </a:fld>
            <a:endParaRPr lang="en-US" altLang="en-US" sz="1400"/>
          </a:p>
        </p:txBody>
      </p:sp>
      <p:sp>
        <p:nvSpPr>
          <p:cNvPr id="110595" name="Rectangle 2"/>
          <p:cNvSpPr>
            <a:spLocks noChangeArrowheads="1"/>
          </p:cNvSpPr>
          <p:nvPr/>
        </p:nvSpPr>
        <p:spPr bwMode="auto">
          <a:xfrm>
            <a:off x="1676400" y="22860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fr-FR" altLang="en-US">
                <a:solidFill>
                  <a:srgbClr val="FFFF00"/>
                </a:solidFill>
              </a:rPr>
              <a:t>M =</a:t>
            </a:r>
          </a:p>
          <a:p>
            <a:pPr eaLnBrk="1" hangingPunct="1"/>
            <a:r>
              <a:rPr lang="fr-FR" altLang="en-US">
                <a:solidFill>
                  <a:srgbClr val="FFFF00"/>
                </a:solidFill>
              </a:rPr>
              <a:t>    1024</a:t>
            </a:r>
          </a:p>
          <a:p>
            <a:pPr eaLnBrk="1" hangingPunct="1"/>
            <a:endParaRPr lang="fr-FR" altLang="en-US">
              <a:solidFill>
                <a:srgbClr val="FFFF00"/>
              </a:solidFill>
            </a:endParaRPr>
          </a:p>
          <a:p>
            <a:pPr eaLnBrk="1" hangingPunct="1"/>
            <a:r>
              <a:rPr lang="fr-FR" altLang="en-US">
                <a:solidFill>
                  <a:srgbClr val="FFFF00"/>
                </a:solidFill>
              </a:rPr>
              <a:t>nbits =</a:t>
            </a:r>
          </a:p>
          <a:p>
            <a:pPr eaLnBrk="1" hangingPunct="1"/>
            <a:r>
              <a:rPr lang="fr-FR" altLang="en-US">
                <a:solidFill>
                  <a:srgbClr val="FFFF00"/>
                </a:solidFill>
              </a:rPr>
              <a:t>    17</a:t>
            </a:r>
          </a:p>
          <a:p>
            <a:pPr eaLnBrk="1" hangingPunct="1"/>
            <a:endParaRPr lang="fr-FR" altLang="en-US">
              <a:solidFill>
                <a:srgbClr val="FFFF00"/>
              </a:solidFill>
            </a:endParaRPr>
          </a:p>
          <a:p>
            <a:pPr eaLnBrk="1" hangingPunct="1"/>
            <a:r>
              <a:rPr lang="fr-FR" altLang="en-US">
                <a:solidFill>
                  <a:srgbClr val="FFFF00"/>
                </a:solidFill>
              </a:rPr>
              <a:t>Ncycle =</a:t>
            </a:r>
          </a:p>
          <a:p>
            <a:pPr eaLnBrk="1" hangingPunct="1"/>
            <a:r>
              <a:rPr lang="fr-FR" altLang="en-US">
                <a:solidFill>
                  <a:srgbClr val="FFFF00"/>
                </a:solidFill>
              </a:rPr>
              <a:t>    5.114086516103267e+002</a:t>
            </a:r>
            <a:endParaRPr lang="en-US" altLang="en-US">
              <a:solidFill>
                <a:srgbClr val="FFFF00"/>
              </a:solidFill>
            </a:endParaRPr>
          </a:p>
        </p:txBody>
      </p:sp>
      <p:sp>
        <p:nvSpPr>
          <p:cNvPr id="110596" name="Rectangle 3"/>
          <p:cNvSpPr>
            <a:spLocks noChangeArrowheads="1"/>
          </p:cNvSpPr>
          <p:nvPr/>
        </p:nvSpPr>
        <p:spPr bwMode="auto">
          <a:xfrm>
            <a:off x="304800" y="1524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M randomly selected among 2^10, 2^11, 2^12, 2^13, 2^14;</a:t>
            </a:r>
          </a:p>
          <a:p>
            <a:pPr eaLnBrk="1" hangingPunct="1"/>
            <a:endParaRPr lang="en-US" altLang="en-US">
              <a:solidFill>
                <a:srgbClr val="FFFF00"/>
              </a:solidFill>
            </a:endParaRPr>
          </a:p>
          <a:p>
            <a:pPr eaLnBrk="1" hangingPunct="1"/>
            <a:r>
              <a:rPr lang="en-US" altLang="en-US">
                <a:solidFill>
                  <a:srgbClr val="FFFF00"/>
                </a:solidFill>
              </a:rPr>
              <a:t>Ncycle=round(M/200*rand+49*M/200)*2 + 0.5*rand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3BCF66-1AB5-4C67-9EB8-C5EEF56195CD}" type="slidenum">
              <a:rPr lang="en-US" altLang="en-US" sz="1400"/>
              <a:pPr/>
              <a:t>76</a:t>
            </a:fld>
            <a:endParaRPr lang="en-US" altLang="en-US" sz="1400"/>
          </a:p>
        </p:txBody>
      </p:sp>
      <p:pic>
        <p:nvPicPr>
          <p:cNvPr id="67587" name="Picture 2"/>
          <p:cNvPicPr>
            <a:picLocks noChangeAspect="1" noChangeArrowheads="1"/>
          </p:cNvPicPr>
          <p:nvPr/>
        </p:nvPicPr>
        <p:blipFill>
          <a:blip r:embed="rId2"/>
          <a:srcRect/>
          <a:stretch>
            <a:fillRect/>
          </a:stretch>
        </p:blipFill>
        <p:spPr bwMode="auto">
          <a:xfrm>
            <a:off x="228600" y="0"/>
            <a:ext cx="8458200" cy="3733800"/>
          </a:xfrm>
          <a:prstGeom prst="rect">
            <a:avLst/>
          </a:prstGeom>
          <a:solidFill>
            <a:schemeClr val="bg2">
              <a:lumMod val="20000"/>
              <a:lumOff val="80000"/>
            </a:schemeClr>
          </a:solidFill>
          <a:ln>
            <a:noFill/>
          </a:ln>
        </p:spPr>
      </p:pic>
      <p:pic>
        <p:nvPicPr>
          <p:cNvPr id="67588" name="Picture 3"/>
          <p:cNvPicPr>
            <a:picLocks noChangeAspect="1" noChangeArrowheads="1"/>
          </p:cNvPicPr>
          <p:nvPr/>
        </p:nvPicPr>
        <p:blipFill>
          <a:blip r:embed="rId3"/>
          <a:srcRect/>
          <a:stretch>
            <a:fillRect/>
          </a:stretch>
        </p:blipFill>
        <p:spPr bwMode="auto">
          <a:xfrm>
            <a:off x="304800" y="3429000"/>
            <a:ext cx="8229600" cy="3581400"/>
          </a:xfrm>
          <a:prstGeom prst="rect">
            <a:avLst/>
          </a:prstGeom>
          <a:solidFill>
            <a:schemeClr val="bg2">
              <a:lumMod val="20000"/>
              <a:lumOff val="80000"/>
            </a:schemeClr>
          </a:solid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7AE532-DD26-4421-9DF8-93059B1B0F4F}" type="slidenum">
              <a:rPr lang="en-US" altLang="en-US" sz="1400"/>
              <a:pPr/>
              <a:t>77</a:t>
            </a:fld>
            <a:endParaRPr lang="en-US" altLang="en-US" sz="1400"/>
          </a:p>
        </p:txBody>
      </p:sp>
      <p:sp>
        <p:nvSpPr>
          <p:cNvPr id="112643" name="TextBox 4"/>
          <p:cNvSpPr txBox="1">
            <a:spLocks noChangeArrowheads="1"/>
          </p:cNvSpPr>
          <p:nvPr/>
        </p:nvSpPr>
        <p:spPr bwMode="auto">
          <a:xfrm>
            <a:off x="3200400" y="457200"/>
            <a:ext cx="138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standard</a:t>
            </a:r>
          </a:p>
        </p:txBody>
      </p:sp>
      <p:pic>
        <p:nvPicPr>
          <p:cNvPr id="68612" name="Picture 3"/>
          <p:cNvPicPr>
            <a:picLocks noChangeAspect="1" noChangeArrowheads="1"/>
          </p:cNvPicPr>
          <p:nvPr/>
        </p:nvPicPr>
        <p:blipFill>
          <a:blip r:embed="rId2"/>
          <a:srcRect/>
          <a:stretch>
            <a:fillRect/>
          </a:stretch>
        </p:blipFill>
        <p:spPr bwMode="auto">
          <a:xfrm>
            <a:off x="304800" y="1143000"/>
            <a:ext cx="7315200" cy="5486400"/>
          </a:xfrm>
          <a:prstGeom prst="rect">
            <a:avLst/>
          </a:prstGeom>
          <a:solidFill>
            <a:schemeClr val="bg2">
              <a:lumMod val="20000"/>
              <a:lumOff val="80000"/>
            </a:schemeClr>
          </a:solidFill>
          <a:ln>
            <a:noFill/>
          </a:ln>
        </p:spPr>
      </p:pic>
      <p:pic>
        <p:nvPicPr>
          <p:cNvPr id="68613" name="Picture 4"/>
          <p:cNvPicPr>
            <a:picLocks noChangeAspect="1" noChangeArrowheads="1"/>
          </p:cNvPicPr>
          <p:nvPr/>
        </p:nvPicPr>
        <p:blipFill>
          <a:blip r:embed="rId3"/>
          <a:srcRect/>
          <a:stretch>
            <a:fillRect/>
          </a:stretch>
        </p:blipFill>
        <p:spPr bwMode="auto">
          <a:xfrm>
            <a:off x="5943600" y="0"/>
            <a:ext cx="2819400" cy="5486400"/>
          </a:xfrm>
          <a:prstGeom prst="rect">
            <a:avLst/>
          </a:prstGeom>
          <a:solidFill>
            <a:schemeClr val="bg2">
              <a:lumMod val="20000"/>
              <a:lumOff val="80000"/>
            </a:schemeClr>
          </a:solid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7308D1-6F5F-4899-A3D5-07EB33D1863B}" type="slidenum">
              <a:rPr lang="en-US" altLang="en-US" sz="1400"/>
              <a:pPr/>
              <a:t>78</a:t>
            </a:fld>
            <a:endParaRPr lang="en-US" altLang="en-US" sz="1400"/>
          </a:p>
        </p:txBody>
      </p:sp>
      <p:pic>
        <p:nvPicPr>
          <p:cNvPr id="69635" name="Picture 2"/>
          <p:cNvPicPr>
            <a:picLocks noChangeAspect="1" noChangeArrowheads="1"/>
          </p:cNvPicPr>
          <p:nvPr/>
        </p:nvPicPr>
        <p:blipFill>
          <a:blip r:embed="rId2"/>
          <a:srcRect/>
          <a:stretch>
            <a:fillRect/>
          </a:stretch>
        </p:blipFill>
        <p:spPr bwMode="auto">
          <a:xfrm>
            <a:off x="0" y="990600"/>
            <a:ext cx="7315200" cy="5486400"/>
          </a:xfrm>
          <a:prstGeom prst="rect">
            <a:avLst/>
          </a:prstGeom>
          <a:solidFill>
            <a:schemeClr val="bg2">
              <a:lumMod val="20000"/>
              <a:lumOff val="80000"/>
            </a:schemeClr>
          </a:solidFill>
          <a:ln>
            <a:noFill/>
          </a:ln>
        </p:spPr>
      </p:pic>
      <p:pic>
        <p:nvPicPr>
          <p:cNvPr id="69636" name="Picture 3"/>
          <p:cNvPicPr>
            <a:picLocks noChangeAspect="1" noChangeArrowheads="1"/>
          </p:cNvPicPr>
          <p:nvPr/>
        </p:nvPicPr>
        <p:blipFill>
          <a:blip r:embed="rId3"/>
          <a:srcRect/>
          <a:stretch>
            <a:fillRect/>
          </a:stretch>
        </p:blipFill>
        <p:spPr bwMode="auto">
          <a:xfrm>
            <a:off x="5715000" y="0"/>
            <a:ext cx="2971800" cy="5486400"/>
          </a:xfrm>
          <a:prstGeom prst="rect">
            <a:avLst/>
          </a:prstGeom>
          <a:solidFill>
            <a:schemeClr val="bg2">
              <a:lumMod val="20000"/>
              <a:lumOff val="80000"/>
            </a:schemeClr>
          </a:solidFill>
          <a:ln>
            <a:noFill/>
          </a:ln>
        </p:spPr>
      </p:pic>
      <p:sp>
        <p:nvSpPr>
          <p:cNvPr id="113669" name="TextBox 4"/>
          <p:cNvSpPr txBox="1">
            <a:spLocks noChangeArrowheads="1"/>
          </p:cNvSpPr>
          <p:nvPr/>
        </p:nvSpPr>
        <p:spPr bwMode="auto">
          <a:xfrm>
            <a:off x="914400" y="3810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Best length</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4FB62FA-3E88-4859-965C-DCEA8D0CE060}" type="slidenum">
              <a:rPr lang="en-US" altLang="en-US" sz="1400"/>
              <a:pPr/>
              <a:t>79</a:t>
            </a:fld>
            <a:endParaRPr lang="en-US" altLang="en-US" sz="1400"/>
          </a:p>
        </p:txBody>
      </p:sp>
      <p:pic>
        <p:nvPicPr>
          <p:cNvPr id="70659" name="Picture 2"/>
          <p:cNvPicPr>
            <a:picLocks noChangeAspect="1" noChangeArrowheads="1"/>
          </p:cNvPicPr>
          <p:nvPr/>
        </p:nvPicPr>
        <p:blipFill>
          <a:blip r:embed="rId2"/>
          <a:srcRect/>
          <a:stretch>
            <a:fillRect/>
          </a:stretch>
        </p:blipFill>
        <p:spPr bwMode="auto">
          <a:xfrm>
            <a:off x="0" y="1371600"/>
            <a:ext cx="7315200" cy="5486400"/>
          </a:xfrm>
          <a:prstGeom prst="rect">
            <a:avLst/>
          </a:prstGeom>
          <a:solidFill>
            <a:schemeClr val="bg2">
              <a:lumMod val="20000"/>
              <a:lumOff val="80000"/>
            </a:schemeClr>
          </a:solidFill>
          <a:ln>
            <a:noFill/>
          </a:ln>
        </p:spPr>
      </p:pic>
      <p:sp>
        <p:nvSpPr>
          <p:cNvPr id="114692" name="TextBox 3"/>
          <p:cNvSpPr txBox="1">
            <a:spLocks noChangeArrowheads="1"/>
          </p:cNvSpPr>
          <p:nvPr/>
        </p:nvSpPr>
        <p:spPr bwMode="auto">
          <a:xfrm>
            <a:off x="914400" y="381000"/>
            <a:ext cx="377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latin typeface="Arial" panose="020B0604020202020204" pitchFamily="34" charset="0"/>
              </a:rPr>
              <a:t>Best length + replacement</a:t>
            </a:r>
          </a:p>
        </p:txBody>
      </p:sp>
      <p:pic>
        <p:nvPicPr>
          <p:cNvPr id="70661" name="Picture 3"/>
          <p:cNvPicPr>
            <a:picLocks noChangeAspect="1" noChangeArrowheads="1"/>
          </p:cNvPicPr>
          <p:nvPr/>
        </p:nvPicPr>
        <p:blipFill>
          <a:blip r:embed="rId3"/>
          <a:srcRect/>
          <a:stretch>
            <a:fillRect/>
          </a:stretch>
        </p:blipFill>
        <p:spPr bwMode="auto">
          <a:xfrm>
            <a:off x="4572000" y="0"/>
            <a:ext cx="4572000" cy="5486400"/>
          </a:xfrm>
          <a:prstGeom prst="rect">
            <a:avLst/>
          </a:prstGeom>
          <a:solidFill>
            <a:schemeClr val="bg2">
              <a:lumMod val="20000"/>
              <a:lumOff val="80000"/>
            </a:schemeClr>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p:nvPr>
        </p:nvSpPr>
        <p:spPr/>
        <p:txBody>
          <a:bodyPr/>
          <a:lstStyle/>
          <a:p>
            <a:r>
              <a:rPr lang="en-US" altLang="en-US" sz="2400">
                <a:cs typeface="Arial" panose="020B0604020202020204" pitchFamily="34" charset="0"/>
              </a:rPr>
              <a:t>Coherent: integral J period</a:t>
            </a:r>
          </a:p>
          <a:p>
            <a:r>
              <a:rPr lang="en-US" altLang="en-US" sz="2400">
                <a:cs typeface="Arial" panose="020B0604020202020204" pitchFamily="34" charset="0"/>
              </a:rPr>
              <a:t>Non-coherent: J+</a:t>
            </a:r>
            <a:r>
              <a:rPr lang="en-US" altLang="en-US" sz="2400">
                <a:latin typeface="Symbol" panose="05050102010706020507" pitchFamily="18" charset="2"/>
                <a:cs typeface="Arial" panose="020B0604020202020204" pitchFamily="34" charset="0"/>
              </a:rPr>
              <a:t>d</a:t>
            </a:r>
            <a:r>
              <a:rPr lang="en-US" altLang="en-US" sz="2400">
                <a:cs typeface="Arial" panose="020B0604020202020204" pitchFamily="34" charset="0"/>
              </a:rPr>
              <a:t> period</a:t>
            </a:r>
          </a:p>
          <a:p>
            <a:r>
              <a:rPr lang="en-US" altLang="en-US" sz="2400">
                <a:cs typeface="Arial" panose="020B0604020202020204" pitchFamily="34" charset="0"/>
              </a:rPr>
              <a:t>Power in </a:t>
            </a:r>
            <a:r>
              <a:rPr lang="en-US" altLang="en-US" sz="2400">
                <a:latin typeface="Symbol" panose="05050102010706020507" pitchFamily="18" charset="2"/>
                <a:cs typeface="Arial" panose="020B0604020202020204" pitchFamily="34" charset="0"/>
              </a:rPr>
              <a:t>d </a:t>
            </a:r>
            <a:r>
              <a:rPr lang="en-US" altLang="en-US" sz="2400">
                <a:cs typeface="Arial" panose="020B0604020202020204" pitchFamily="34" charset="0"/>
              </a:rPr>
              <a:t>period: </a:t>
            </a:r>
            <a:r>
              <a:rPr lang="en-US" altLang="en-US" sz="2400">
                <a:latin typeface="Symbol" panose="05050102010706020507" pitchFamily="18" charset="2"/>
                <a:cs typeface="Arial" panose="020B0604020202020204" pitchFamily="34" charset="0"/>
              </a:rPr>
              <a:t>d</a:t>
            </a:r>
            <a:r>
              <a:rPr lang="en-US" altLang="en-US" sz="2400">
                <a:cs typeface="Arial" panose="020B0604020202020204" pitchFamily="34" charset="0"/>
              </a:rPr>
              <a:t>/J * P_sig</a:t>
            </a:r>
          </a:p>
          <a:p>
            <a:r>
              <a:rPr lang="en-US" altLang="en-US" sz="2400">
                <a:cs typeface="Arial" panose="020B0604020202020204" pitchFamily="34" charset="0"/>
              </a:rPr>
              <a:t>Want this to be less than quantization noise power: P_noise = P_sig/(4^18*3/2) (this is conservative.)</a:t>
            </a:r>
          </a:p>
          <a:p>
            <a:endParaRPr lang="en-US" altLang="en-US" sz="2400">
              <a:cs typeface="Arial" panose="020B0604020202020204" pitchFamily="34" charset="0"/>
            </a:endParaRPr>
          </a:p>
          <a:p>
            <a:r>
              <a:rPr lang="en-US" altLang="en-US" sz="2400">
                <a:cs typeface="Arial" panose="020B0604020202020204" pitchFamily="34" charset="0"/>
                <a:sym typeface="Wingdings" panose="05000000000000000000" pitchFamily="2" charset="2"/>
              </a:rPr>
              <a:t></a:t>
            </a:r>
            <a:r>
              <a:rPr lang="en-US" altLang="en-US" sz="2400">
                <a:latin typeface="Symbol" panose="05050102010706020507" pitchFamily="18" charset="2"/>
                <a:cs typeface="Arial" panose="020B0604020202020204" pitchFamily="34" charset="0"/>
              </a:rPr>
              <a:t>d</a:t>
            </a:r>
            <a:r>
              <a:rPr lang="en-US" altLang="en-US" sz="2400">
                <a:cs typeface="Arial" panose="020B0604020202020204" pitchFamily="34" charset="0"/>
                <a:sym typeface="Wingdings" panose="05000000000000000000" pitchFamily="2" charset="2"/>
              </a:rPr>
              <a:t>/J &lt; 1/(4^18*3/2) =10^(-11)</a:t>
            </a:r>
          </a:p>
          <a:p>
            <a:endParaRPr lang="en-US" altLang="en-US" sz="2400">
              <a:cs typeface="Arial" panose="020B0604020202020204" pitchFamily="34" charset="0"/>
              <a:sym typeface="Wingdings" panose="05000000000000000000" pitchFamily="2" charset="2"/>
            </a:endParaRPr>
          </a:p>
          <a:p>
            <a:r>
              <a:rPr lang="en-US" altLang="en-US" sz="2400">
                <a:cs typeface="Arial" panose="020B0604020202020204" pitchFamily="34" charset="0"/>
                <a:sym typeface="Wingdings" panose="05000000000000000000" pitchFamily="2" charset="2"/>
              </a:rPr>
              <a:t> extremely difficult, if not impossible.</a:t>
            </a:r>
          </a:p>
          <a:p>
            <a:r>
              <a:rPr lang="en-US" altLang="en-US" sz="2400">
                <a:cs typeface="Arial" panose="020B0604020202020204" pitchFamily="34" charset="0"/>
                <a:sym typeface="Wingdings" panose="05000000000000000000" pitchFamily="2" charset="2"/>
              </a:rPr>
              <a:t>For 14 bit, 256 times easier</a:t>
            </a:r>
            <a:endParaRPr lang="en-US" altLang="en-US" sz="2400">
              <a:cs typeface="Arial" panose="020B0604020202020204" pitchFamily="34" charset="0"/>
            </a:endParaRPr>
          </a:p>
        </p:txBody>
      </p:sp>
      <p:sp>
        <p:nvSpPr>
          <p:cNvPr id="4198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3FB097F-50F5-495B-8B89-8C4BED12807D}" type="slidenum">
              <a:rPr lang="en-US" altLang="en-US" sz="1400"/>
              <a:pPr/>
              <a:t>8</a:t>
            </a:fld>
            <a:endParaRPr lang="en-US" alt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B36CCBC-C8E8-45FB-A9A3-E866889F725E}" type="slidenum">
              <a:rPr lang="en-US" altLang="en-US" sz="1400"/>
              <a:pPr/>
              <a:t>80</a:t>
            </a:fld>
            <a:endParaRPr lang="en-US" altLang="en-US" sz="1400"/>
          </a:p>
        </p:txBody>
      </p:sp>
      <p:sp>
        <p:nvSpPr>
          <p:cNvPr id="115715" name="Rectangle 2"/>
          <p:cNvSpPr>
            <a:spLocks noChangeArrowheads="1"/>
          </p:cNvSpPr>
          <p:nvPr/>
        </p:nvSpPr>
        <p:spPr bwMode="auto">
          <a:xfrm>
            <a:off x="2286000" y="242888"/>
            <a:ext cx="45720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a:solidFill>
                  <a:srgbClr val="FFFF00"/>
                </a:solidFill>
              </a:rPr>
              <a:t>working ...</a:t>
            </a:r>
          </a:p>
          <a:p>
            <a:pPr eaLnBrk="1" hangingPunct="1"/>
            <a:endParaRPr lang="en-US" altLang="en-US">
              <a:solidFill>
                <a:srgbClr val="FFFF00"/>
              </a:solidFill>
            </a:endParaRPr>
          </a:p>
          <a:p>
            <a:pPr eaLnBrk="1" hangingPunct="1"/>
            <a:r>
              <a:rPr lang="en-US" altLang="en-US">
                <a:solidFill>
                  <a:srgbClr val="FFFF00"/>
                </a:solidFill>
              </a:rPr>
              <a:t>M =</a:t>
            </a:r>
          </a:p>
          <a:p>
            <a:pPr eaLnBrk="1" hangingPunct="1"/>
            <a:endParaRPr lang="en-US" altLang="en-US">
              <a:solidFill>
                <a:srgbClr val="FFFF00"/>
              </a:solidFill>
            </a:endParaRPr>
          </a:p>
          <a:p>
            <a:pPr eaLnBrk="1" hangingPunct="1"/>
            <a:r>
              <a:rPr lang="en-US" altLang="en-US">
                <a:solidFill>
                  <a:srgbClr val="FFFF00"/>
                </a:solidFill>
              </a:rPr>
              <a:t>        1024</a:t>
            </a:r>
          </a:p>
          <a:p>
            <a:pPr eaLnBrk="1" hangingPunct="1"/>
            <a:endParaRPr lang="en-US" altLang="en-US">
              <a:solidFill>
                <a:srgbClr val="FFFF00"/>
              </a:solidFill>
            </a:endParaRPr>
          </a:p>
          <a:p>
            <a:pPr eaLnBrk="1" hangingPunct="1"/>
            <a:endParaRPr lang="en-US" altLang="en-US">
              <a:solidFill>
                <a:srgbClr val="FFFF00"/>
              </a:solidFill>
            </a:endParaRPr>
          </a:p>
          <a:p>
            <a:pPr eaLnBrk="1" hangingPunct="1"/>
            <a:r>
              <a:rPr lang="en-US" altLang="en-US">
                <a:solidFill>
                  <a:srgbClr val="FFFF00"/>
                </a:solidFill>
              </a:rPr>
              <a:t>nbits =</a:t>
            </a:r>
          </a:p>
          <a:p>
            <a:pPr eaLnBrk="1" hangingPunct="1"/>
            <a:endParaRPr lang="en-US" altLang="en-US">
              <a:solidFill>
                <a:srgbClr val="FFFF00"/>
              </a:solidFill>
            </a:endParaRPr>
          </a:p>
          <a:p>
            <a:pPr eaLnBrk="1" hangingPunct="1"/>
            <a:r>
              <a:rPr lang="en-US" altLang="en-US">
                <a:solidFill>
                  <a:srgbClr val="FFFF00"/>
                </a:solidFill>
              </a:rPr>
              <a:t>    13</a:t>
            </a:r>
          </a:p>
          <a:p>
            <a:pPr eaLnBrk="1" hangingPunct="1"/>
            <a:endParaRPr lang="en-US" altLang="en-US">
              <a:solidFill>
                <a:srgbClr val="FFFF00"/>
              </a:solidFill>
            </a:endParaRPr>
          </a:p>
          <a:p>
            <a:pPr eaLnBrk="1" hangingPunct="1"/>
            <a:endParaRPr lang="en-US" altLang="en-US">
              <a:solidFill>
                <a:srgbClr val="FFFF00"/>
              </a:solidFill>
            </a:endParaRPr>
          </a:p>
          <a:p>
            <a:pPr eaLnBrk="1" hangingPunct="1"/>
            <a:r>
              <a:rPr lang="en-US" altLang="en-US">
                <a:solidFill>
                  <a:srgbClr val="FFFF00"/>
                </a:solidFill>
              </a:rPr>
              <a:t>Ncycle =</a:t>
            </a:r>
          </a:p>
          <a:p>
            <a:pPr eaLnBrk="1" hangingPunct="1"/>
            <a:endParaRPr lang="en-US" altLang="en-US">
              <a:solidFill>
                <a:srgbClr val="FFFF00"/>
              </a:solidFill>
            </a:endParaRPr>
          </a:p>
          <a:p>
            <a:pPr eaLnBrk="1" hangingPunct="1"/>
            <a:r>
              <a:rPr lang="en-US" altLang="en-US">
                <a:solidFill>
                  <a:srgbClr val="FFFF00"/>
                </a:solidFill>
              </a:rPr>
              <a:t>    5.071555511433252e+002</a:t>
            </a:r>
          </a:p>
          <a:p>
            <a:pPr eaLnBrk="1" hangingPunct="1"/>
            <a:endParaRPr lang="en-US" altLang="en-US">
              <a:solidFill>
                <a:srgbClr val="FFFF00"/>
              </a:solidFill>
            </a:endParaRPr>
          </a:p>
          <a:p>
            <a:pPr eaLnBrk="1" hangingPunct="1"/>
            <a:r>
              <a:rPr lang="en-US" altLang="en-US">
                <a:solidFill>
                  <a:srgbClr val="FFFF00"/>
                </a:solidFill>
              </a:rPr>
              <a:t>Done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3EA7DAE-34DF-46F0-99AB-743890135813}" type="slidenum">
              <a:rPr lang="en-US" altLang="en-US" sz="1400"/>
              <a:pPr/>
              <a:t>81</a:t>
            </a:fld>
            <a:endParaRPr lang="en-US" altLang="en-US" sz="1400"/>
          </a:p>
        </p:txBody>
      </p:sp>
      <p:pic>
        <p:nvPicPr>
          <p:cNvPr id="72707" name="Picture 2"/>
          <p:cNvPicPr>
            <a:picLocks noChangeAspect="1" noChangeArrowheads="1"/>
          </p:cNvPicPr>
          <p:nvPr/>
        </p:nvPicPr>
        <p:blipFill>
          <a:blip r:embed="rId2"/>
          <a:srcRect/>
          <a:stretch>
            <a:fillRect/>
          </a:stretch>
        </p:blipFill>
        <p:spPr bwMode="auto">
          <a:xfrm>
            <a:off x="-381000" y="762000"/>
            <a:ext cx="5181600" cy="5486400"/>
          </a:xfrm>
          <a:prstGeom prst="rect">
            <a:avLst/>
          </a:prstGeom>
          <a:solidFill>
            <a:schemeClr val="bg2">
              <a:lumMod val="20000"/>
              <a:lumOff val="80000"/>
            </a:schemeClr>
          </a:solidFill>
          <a:ln>
            <a:noFill/>
          </a:ln>
        </p:spPr>
      </p:pic>
      <p:pic>
        <p:nvPicPr>
          <p:cNvPr id="72708" name="Picture 3"/>
          <p:cNvPicPr>
            <a:picLocks noChangeAspect="1" noChangeArrowheads="1"/>
          </p:cNvPicPr>
          <p:nvPr/>
        </p:nvPicPr>
        <p:blipFill>
          <a:blip r:embed="rId3"/>
          <a:srcRect/>
          <a:stretch>
            <a:fillRect/>
          </a:stretch>
        </p:blipFill>
        <p:spPr bwMode="auto">
          <a:xfrm>
            <a:off x="4038600" y="685800"/>
            <a:ext cx="5562600" cy="5486400"/>
          </a:xfrm>
          <a:prstGeom prst="rect">
            <a:avLst/>
          </a:prstGeom>
          <a:solidFill>
            <a:schemeClr val="bg2">
              <a:lumMod val="20000"/>
              <a:lumOff val="80000"/>
            </a:schemeClr>
          </a:solid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69D414E-E821-4054-8B15-1A2F6DF3D442}" type="slidenum">
              <a:rPr lang="en-US" altLang="en-US" sz="1400"/>
              <a:pPr/>
              <a:t>82</a:t>
            </a:fld>
            <a:endParaRPr lang="en-US" altLang="en-US" sz="1400"/>
          </a:p>
        </p:txBody>
      </p:sp>
      <p:pic>
        <p:nvPicPr>
          <p:cNvPr id="73731" name="Picture 2"/>
          <p:cNvPicPr>
            <a:picLocks noChangeAspect="1" noChangeArrowheads="1"/>
          </p:cNvPicPr>
          <p:nvPr/>
        </p:nvPicPr>
        <p:blipFill>
          <a:blip r:embed="rId2"/>
          <a:srcRect/>
          <a:stretch>
            <a:fillRect/>
          </a:stretch>
        </p:blipFill>
        <p:spPr bwMode="auto">
          <a:xfrm>
            <a:off x="152400" y="990600"/>
            <a:ext cx="7315200" cy="5486400"/>
          </a:xfrm>
          <a:prstGeom prst="rect">
            <a:avLst/>
          </a:prstGeom>
          <a:solidFill>
            <a:schemeClr val="bg2">
              <a:lumMod val="20000"/>
              <a:lumOff val="80000"/>
            </a:schemeClr>
          </a:solidFill>
          <a:ln>
            <a:noFill/>
          </a:ln>
        </p:spPr>
      </p:pic>
      <p:pic>
        <p:nvPicPr>
          <p:cNvPr id="1177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65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A72AA22-91FB-487F-AD33-2C930208CB9D}" type="slidenum">
              <a:rPr lang="en-US" altLang="en-US" sz="1400"/>
              <a:pPr/>
              <a:t>83</a:t>
            </a:fld>
            <a:endParaRPr lang="en-US" altLang="en-US" sz="1400"/>
          </a:p>
        </p:txBody>
      </p:sp>
      <p:pic>
        <p:nvPicPr>
          <p:cNvPr id="74755" name="Picture 2"/>
          <p:cNvPicPr>
            <a:picLocks noChangeAspect="1" noChangeArrowheads="1"/>
          </p:cNvPicPr>
          <p:nvPr/>
        </p:nvPicPr>
        <p:blipFill>
          <a:blip r:embed="rId2"/>
          <a:srcRect/>
          <a:stretch>
            <a:fillRect/>
          </a:stretch>
        </p:blipFill>
        <p:spPr bwMode="auto">
          <a:xfrm>
            <a:off x="0" y="1219200"/>
            <a:ext cx="7315200" cy="5486400"/>
          </a:xfrm>
          <a:prstGeom prst="rect">
            <a:avLst/>
          </a:prstGeom>
          <a:solidFill>
            <a:schemeClr val="bg2">
              <a:lumMod val="20000"/>
              <a:lumOff val="80000"/>
            </a:schemeClr>
          </a:solidFill>
          <a:ln>
            <a:noFill/>
          </a:ln>
        </p:spPr>
      </p:pic>
      <p:pic>
        <p:nvPicPr>
          <p:cNvPr id="1187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415D799-8ED9-47D3-966C-CDF8E6C55A29}" type="slidenum">
              <a:rPr lang="en-US" altLang="en-US" sz="1400"/>
              <a:pPr/>
              <a:t>84</a:t>
            </a:fld>
            <a:endParaRPr lang="en-US" altLang="en-US" sz="1400"/>
          </a:p>
        </p:txBody>
      </p:sp>
      <p:pic>
        <p:nvPicPr>
          <p:cNvPr id="75779" name="Picture 2"/>
          <p:cNvPicPr>
            <a:picLocks noChangeAspect="1" noChangeArrowheads="1"/>
          </p:cNvPicPr>
          <p:nvPr/>
        </p:nvPicPr>
        <p:blipFill>
          <a:blip r:embed="rId2"/>
          <a:srcRect/>
          <a:stretch>
            <a:fillRect/>
          </a:stretch>
        </p:blipFill>
        <p:spPr bwMode="auto">
          <a:xfrm>
            <a:off x="-228600" y="1371600"/>
            <a:ext cx="7315200" cy="5486400"/>
          </a:xfrm>
          <a:prstGeom prst="rect">
            <a:avLst/>
          </a:prstGeom>
          <a:solidFill>
            <a:schemeClr val="bg2">
              <a:lumMod val="20000"/>
              <a:lumOff val="80000"/>
            </a:schemeClr>
          </a:solidFill>
          <a:ln>
            <a:noFill/>
          </a:ln>
        </p:spPr>
      </p:pic>
      <p:pic>
        <p:nvPicPr>
          <p:cNvPr id="1198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419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4225" y="1328738"/>
            <a:ext cx="45720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2"/>
          <p:cNvSpPr>
            <a:spLocks noGrp="1" noChangeArrowheads="1"/>
          </p:cNvSpPr>
          <p:nvPr>
            <p:ph type="title"/>
          </p:nvPr>
        </p:nvSpPr>
        <p:spPr/>
        <p:txBody>
          <a:bodyPr/>
          <a:lstStyle/>
          <a:p>
            <a:r>
              <a:rPr lang="en-US" altLang="en-US"/>
              <a:t>IEEE Spectral Testing</a:t>
            </a:r>
          </a:p>
        </p:txBody>
      </p:sp>
      <p:sp>
        <p:nvSpPr>
          <p:cNvPr id="8" name="Text Placeholder 6"/>
          <p:cNvSpPr txBox="1">
            <a:spLocks/>
          </p:cNvSpPr>
          <p:nvPr/>
        </p:nvSpPr>
        <p:spPr bwMode="auto">
          <a:xfrm>
            <a:off x="15875" y="695325"/>
            <a:ext cx="5540375" cy="636588"/>
          </a:xfrm>
          <a:prstGeom prst="rect">
            <a:avLst/>
          </a:prstGeom>
          <a:noFill/>
          <a:ln w="9525">
            <a:noFill/>
            <a:miter lim="800000"/>
            <a:headEnd/>
            <a:tailEnd/>
          </a:ln>
        </p:spPr>
        <p:txBody>
          <a:bodyPr lIns="92075" tIns="46038" rIns="92075" bIns="46038" anchor="ctr" anchorCtr="1">
            <a:normAutofit/>
          </a:bodyPr>
          <a:lstStyle/>
          <a:p>
            <a:pPr marL="342900" indent="-342900" eaLnBrk="0" hangingPunct="0">
              <a:lnSpc>
                <a:spcPct val="125000"/>
              </a:lnSpc>
              <a:spcBef>
                <a:spcPct val="20000"/>
              </a:spcBef>
              <a:buClr>
                <a:srgbClr val="FAFD00"/>
              </a:buClr>
              <a:defRPr/>
            </a:pPr>
            <a:r>
              <a:rPr lang="en-US" sz="2800" kern="0" dirty="0">
                <a:solidFill>
                  <a:srgbClr val="FFFF00"/>
                </a:solidFill>
                <a:latin typeface="Arial"/>
                <a:cs typeface="+mn-cs"/>
              </a:rPr>
              <a:t>Effect of Non-coherent Sampling</a:t>
            </a:r>
          </a:p>
        </p:txBody>
      </p:sp>
      <p:sp>
        <p:nvSpPr>
          <p:cNvPr id="17" name="Rectangle 16"/>
          <p:cNvSpPr/>
          <p:nvPr/>
        </p:nvSpPr>
        <p:spPr>
          <a:xfrm>
            <a:off x="82550" y="5676900"/>
            <a:ext cx="8975725" cy="831850"/>
          </a:xfrm>
          <a:prstGeom prst="rect">
            <a:avLst/>
          </a:prstGeom>
        </p:spPr>
        <p:txBody>
          <a:bodyPr>
            <a:spAutoFit/>
          </a:bodyPr>
          <a:lstStyle/>
          <a:p>
            <a:pPr algn="ctr">
              <a:defRPr/>
            </a:pPr>
            <a:r>
              <a:rPr lang="en-US" kern="0" dirty="0">
                <a:solidFill>
                  <a:srgbClr val="FFC000"/>
                </a:solidFill>
                <a:latin typeface="Arial" charset="0"/>
                <a:cs typeface="Arial" charset="0"/>
              </a:rPr>
              <a:t>A test method that accurately estimates Spectral characteristics even with non-coherently sampled data is required</a:t>
            </a:r>
            <a:endParaRPr lang="en-US" b="1" dirty="0">
              <a:solidFill>
                <a:srgbClr val="FFC000"/>
              </a:solidFill>
              <a:latin typeface="Arial" charset="0"/>
              <a:cs typeface="+mn-cs"/>
            </a:endParaRPr>
          </a:p>
        </p:txBody>
      </p:sp>
      <p:sp>
        <p:nvSpPr>
          <p:cNvPr id="2" name="Rectangle 1"/>
          <p:cNvSpPr/>
          <p:nvPr/>
        </p:nvSpPr>
        <p:spPr>
          <a:xfrm>
            <a:off x="1219200" y="4756150"/>
            <a:ext cx="7083425" cy="830263"/>
          </a:xfrm>
          <a:prstGeom prst="rect">
            <a:avLst/>
          </a:prstGeom>
        </p:spPr>
        <p:txBody>
          <a:bodyPr wrap="none">
            <a:spAutoFit/>
          </a:bodyPr>
          <a:lstStyle/>
          <a:p>
            <a:pPr>
              <a:defRPr/>
            </a:pPr>
            <a:r>
              <a:rPr lang="en-US" kern="0" dirty="0">
                <a:solidFill>
                  <a:srgbClr val="C0C0C0">
                    <a:lumMod val="40000"/>
                    <a:lumOff val="60000"/>
                  </a:srgbClr>
                </a:solidFill>
                <a:latin typeface="Arial" charset="0"/>
                <a:cs typeface="Arial" charset="0"/>
              </a:rPr>
              <a:t>- Severe spectral leakage (for slight change in </a:t>
            </a:r>
            <a:r>
              <a:rPr lang="en-US" kern="0" dirty="0" err="1">
                <a:solidFill>
                  <a:srgbClr val="C0C0C0">
                    <a:lumMod val="40000"/>
                    <a:lumOff val="60000"/>
                  </a:srgbClr>
                </a:solidFill>
                <a:latin typeface="Arial" charset="0"/>
                <a:cs typeface="Arial" charset="0"/>
              </a:rPr>
              <a:t>f</a:t>
            </a:r>
            <a:r>
              <a:rPr lang="en-US" kern="0" baseline="-25000" dirty="0" err="1">
                <a:solidFill>
                  <a:srgbClr val="C0C0C0">
                    <a:lumMod val="40000"/>
                    <a:lumOff val="60000"/>
                  </a:srgbClr>
                </a:solidFill>
                <a:latin typeface="Arial" charset="0"/>
                <a:cs typeface="Arial" charset="0"/>
              </a:rPr>
              <a:t>Sig</a:t>
            </a:r>
            <a:r>
              <a:rPr lang="en-US" kern="0" dirty="0">
                <a:solidFill>
                  <a:srgbClr val="C0C0C0">
                    <a:lumMod val="40000"/>
                    <a:lumOff val="60000"/>
                  </a:srgbClr>
                </a:solidFill>
                <a:latin typeface="Arial" charset="0"/>
                <a:cs typeface="Arial" charset="0"/>
              </a:rPr>
              <a:t>)</a:t>
            </a:r>
          </a:p>
          <a:p>
            <a:pPr>
              <a:defRPr/>
            </a:pPr>
            <a:r>
              <a:rPr lang="en-US" kern="0" dirty="0">
                <a:solidFill>
                  <a:srgbClr val="C0C0C0">
                    <a:lumMod val="40000"/>
                    <a:lumOff val="60000"/>
                  </a:srgbClr>
                </a:solidFill>
                <a:latin typeface="Arial" charset="0"/>
                <a:cs typeface="Arial" charset="0"/>
              </a:rPr>
              <a:t>- Inaccurate spectral results</a:t>
            </a:r>
            <a:endParaRPr lang="en-US" b="1" dirty="0">
              <a:solidFill>
                <a:srgbClr val="C0C0C0">
                  <a:lumMod val="40000"/>
                  <a:lumOff val="60000"/>
                </a:srgbClr>
              </a:solidFill>
              <a:latin typeface="Arial" charset="0"/>
              <a:cs typeface="+mn-cs"/>
            </a:endParaRPr>
          </a:p>
        </p:txBody>
      </p:sp>
      <p:sp>
        <p:nvSpPr>
          <p:cNvPr id="3" name="Rectangle 2"/>
          <p:cNvSpPr/>
          <p:nvPr/>
        </p:nvSpPr>
        <p:spPr>
          <a:xfrm>
            <a:off x="6048375" y="4251325"/>
            <a:ext cx="2730500" cy="461963"/>
          </a:xfrm>
          <a:prstGeom prst="rect">
            <a:avLst/>
          </a:prstGeom>
        </p:spPr>
        <p:txBody>
          <a:bodyPr wrap="none">
            <a:spAutoFit/>
          </a:bodyPr>
          <a:lstStyle/>
          <a:p>
            <a:pPr>
              <a:defRPr/>
            </a:pPr>
            <a:r>
              <a:rPr lang="en-US" kern="0" dirty="0" err="1">
                <a:solidFill>
                  <a:srgbClr val="FFFF00"/>
                </a:solidFill>
                <a:latin typeface="Arial" charset="0"/>
                <a:cs typeface="Arial" charset="0"/>
              </a:rPr>
              <a:t>f</a:t>
            </a:r>
            <a:r>
              <a:rPr lang="en-US" kern="0" baseline="-25000" dirty="0" err="1">
                <a:solidFill>
                  <a:srgbClr val="FFFF00"/>
                </a:solidFill>
                <a:latin typeface="Arial" charset="0"/>
                <a:cs typeface="Arial" charset="0"/>
              </a:rPr>
              <a:t>Sig</a:t>
            </a:r>
            <a:r>
              <a:rPr lang="en-US" kern="0" dirty="0">
                <a:solidFill>
                  <a:srgbClr val="FFFF00"/>
                </a:solidFill>
                <a:latin typeface="Arial" charset="0"/>
                <a:cs typeface="Arial" charset="0"/>
              </a:rPr>
              <a:t> = 374.69</a:t>
            </a:r>
            <a:r>
              <a:rPr lang="en-US" kern="0" dirty="0">
                <a:solidFill>
                  <a:srgbClr val="FF0000"/>
                </a:solidFill>
                <a:latin typeface="Arial" charset="0"/>
                <a:cs typeface="Arial" charset="0"/>
              </a:rPr>
              <a:t>48</a:t>
            </a:r>
            <a:r>
              <a:rPr lang="en-US" kern="0" dirty="0">
                <a:solidFill>
                  <a:srgbClr val="FFFF00"/>
                </a:solidFill>
                <a:latin typeface="Arial" charset="0"/>
                <a:cs typeface="Arial" charset="0"/>
              </a:rPr>
              <a:t>kHz</a:t>
            </a:r>
            <a:endParaRPr lang="en-US" b="1" dirty="0">
              <a:solidFill>
                <a:srgbClr val="FFFF00"/>
              </a:solidFill>
              <a:latin typeface="Arial" charset="0"/>
              <a:cs typeface="+mn-cs"/>
            </a:endParaRPr>
          </a:p>
        </p:txBody>
      </p:sp>
      <p:sp>
        <p:nvSpPr>
          <p:cNvPr id="14" name="Rectangle 13"/>
          <p:cNvSpPr/>
          <p:nvPr/>
        </p:nvSpPr>
        <p:spPr>
          <a:xfrm>
            <a:off x="876300" y="4257675"/>
            <a:ext cx="2730500" cy="461963"/>
          </a:xfrm>
          <a:prstGeom prst="rect">
            <a:avLst/>
          </a:prstGeom>
        </p:spPr>
        <p:txBody>
          <a:bodyPr wrap="none">
            <a:spAutoFit/>
          </a:bodyPr>
          <a:lstStyle/>
          <a:p>
            <a:pPr>
              <a:defRPr/>
            </a:pPr>
            <a:r>
              <a:rPr lang="en-US" kern="0" dirty="0" err="1">
                <a:solidFill>
                  <a:srgbClr val="FFFF00"/>
                </a:solidFill>
                <a:latin typeface="Arial" charset="0"/>
                <a:cs typeface="Arial" charset="0"/>
              </a:rPr>
              <a:t>f</a:t>
            </a:r>
            <a:r>
              <a:rPr lang="en-US" kern="0" baseline="-25000" dirty="0" err="1">
                <a:solidFill>
                  <a:srgbClr val="FFFF00"/>
                </a:solidFill>
                <a:latin typeface="Arial" charset="0"/>
                <a:cs typeface="Arial" charset="0"/>
              </a:rPr>
              <a:t>Sig</a:t>
            </a:r>
            <a:r>
              <a:rPr lang="en-US" kern="0" dirty="0">
                <a:solidFill>
                  <a:srgbClr val="FFFF00"/>
                </a:solidFill>
                <a:latin typeface="Arial" charset="0"/>
                <a:cs typeface="Arial" charset="0"/>
              </a:rPr>
              <a:t> = 374.69</a:t>
            </a:r>
            <a:r>
              <a:rPr lang="en-US" kern="0" dirty="0">
                <a:solidFill>
                  <a:srgbClr val="FF0000"/>
                </a:solidFill>
                <a:latin typeface="Arial" charset="0"/>
                <a:cs typeface="Arial" charset="0"/>
              </a:rPr>
              <a:t>54</a:t>
            </a:r>
            <a:r>
              <a:rPr lang="en-US" kern="0" dirty="0">
                <a:solidFill>
                  <a:srgbClr val="FFFF00"/>
                </a:solidFill>
                <a:latin typeface="Arial" charset="0"/>
                <a:cs typeface="Arial" charset="0"/>
              </a:rPr>
              <a:t>kHz</a:t>
            </a:r>
            <a:endParaRPr lang="en-US" b="1" dirty="0">
              <a:solidFill>
                <a:srgbClr val="FFFF00"/>
              </a:solidFill>
              <a:latin typeface="Arial" charset="0"/>
              <a:cs typeface="+mn-cs"/>
            </a:endParaRPr>
          </a:p>
        </p:txBody>
      </p:sp>
      <p:sp>
        <p:nvSpPr>
          <p:cNvPr id="15" name="Rectangle 14"/>
          <p:cNvSpPr/>
          <p:nvPr/>
        </p:nvSpPr>
        <p:spPr>
          <a:xfrm>
            <a:off x="3903663" y="4271963"/>
            <a:ext cx="1662112" cy="400050"/>
          </a:xfrm>
          <a:prstGeom prst="rect">
            <a:avLst/>
          </a:prstGeom>
        </p:spPr>
        <p:txBody>
          <a:bodyPr wrap="none">
            <a:spAutoFit/>
          </a:bodyPr>
          <a:lstStyle/>
          <a:p>
            <a:pPr>
              <a:defRPr/>
            </a:pPr>
            <a:r>
              <a:rPr lang="en-US" sz="2000" kern="0" dirty="0" err="1">
                <a:solidFill>
                  <a:srgbClr val="FFFF00"/>
                </a:solidFill>
                <a:latin typeface="Arial" charset="0"/>
                <a:cs typeface="Arial" charset="0"/>
              </a:rPr>
              <a:t>f</a:t>
            </a:r>
            <a:r>
              <a:rPr lang="en-US" sz="2000" kern="0" baseline="-25000" dirty="0" err="1">
                <a:solidFill>
                  <a:srgbClr val="FFFF00"/>
                </a:solidFill>
                <a:latin typeface="Arial" charset="0"/>
                <a:cs typeface="Arial" charset="0"/>
              </a:rPr>
              <a:t>Samp</a:t>
            </a:r>
            <a:r>
              <a:rPr lang="en-US" sz="2000" kern="0" dirty="0">
                <a:solidFill>
                  <a:srgbClr val="FFFF00"/>
                </a:solidFill>
                <a:latin typeface="Arial" charset="0"/>
                <a:cs typeface="Arial" charset="0"/>
              </a:rPr>
              <a:t> = 1MHz</a:t>
            </a:r>
            <a:endParaRPr lang="en-US" sz="2000" b="1" dirty="0">
              <a:solidFill>
                <a:srgbClr val="FFFF00"/>
              </a:solidFill>
              <a:latin typeface="Arial" charset="0"/>
              <a:cs typeface="+mn-cs"/>
            </a:endParaRPr>
          </a:p>
        </p:txBody>
      </p:sp>
      <p:sp>
        <p:nvSpPr>
          <p:cNvPr id="4" name="Oval 3"/>
          <p:cNvSpPr/>
          <p:nvPr/>
        </p:nvSpPr>
        <p:spPr bwMode="auto">
          <a:xfrm>
            <a:off x="7527925" y="1516063"/>
            <a:ext cx="638175" cy="2314575"/>
          </a:xfrm>
          <a:prstGeom prst="ellipse">
            <a:avLst/>
          </a:prstGeom>
          <a:solidFill>
            <a:schemeClr val="accent1">
              <a:alpha val="0"/>
            </a:schemeClr>
          </a:solidFill>
          <a:ln w="22225" cap="flat" cmpd="sng" algn="ctr">
            <a:solidFill>
              <a:schemeClr val="accent1"/>
            </a:solidFill>
            <a:prstDash val="solid"/>
            <a:round/>
            <a:headEnd type="none" w="sm" len="sm"/>
            <a:tailEnd type="none" w="sm" len="sm"/>
          </a:ln>
          <a:effectLst/>
        </p:spPr>
        <p:txBody>
          <a:bodyPr/>
          <a:lstStyle/>
          <a:p>
            <a:pPr>
              <a:defRPr/>
            </a:pPr>
            <a:endParaRPr lang="en-US" sz="2800" b="1">
              <a:solidFill>
                <a:srgbClr val="000000"/>
              </a:solidFill>
              <a:latin typeface="Arial" charset="0"/>
              <a:cs typeface="+mn-cs"/>
            </a:endParaRPr>
          </a:p>
        </p:txBody>
      </p:sp>
      <p:sp>
        <p:nvSpPr>
          <p:cNvPr id="430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FDA59C3-ECB1-4A16-8B54-1B4B37384D65}" type="slidenum">
              <a:rPr lang="en-US" altLang="en-US" sz="1400">
                <a:solidFill>
                  <a:srgbClr val="F2F2F2"/>
                </a:solidFill>
              </a:rPr>
              <a:pPr/>
              <a:t>9</a:t>
            </a:fld>
            <a:endParaRPr lang="en-US" altLang="en-US" sz="1400">
              <a:solidFill>
                <a:srgbClr val="F2F2F2"/>
              </a:solidFill>
            </a:endParaRPr>
          </a:p>
        </p:txBody>
      </p:sp>
      <p:pic>
        <p:nvPicPr>
          <p:cNvPr id="43020"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13" y="1258888"/>
            <a:ext cx="45720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Tm="536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14" grpId="0"/>
      <p:bldP spid="15"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17|14.1"/>
</p:tagLst>
</file>

<file path=ppt/tags/tag2.xml><?xml version="1.0" encoding="utf-8"?>
<p:tagLst xmlns:a="http://schemas.openxmlformats.org/drawingml/2006/main" xmlns:r="http://schemas.openxmlformats.org/officeDocument/2006/relationships" xmlns:p="http://schemas.openxmlformats.org/presentationml/2006/main">
  <p:tag name="TIMING" val="|24.3|8.1|9.4|15.3"/>
</p:tagLst>
</file>

<file path=ppt/tags/tag3.xml><?xml version="1.0" encoding="utf-8"?>
<p:tagLst xmlns:a="http://schemas.openxmlformats.org/drawingml/2006/main" xmlns:r="http://schemas.openxmlformats.org/officeDocument/2006/relationships" xmlns:p="http://schemas.openxmlformats.org/presentationml/2006/main">
  <p:tag name="TIMING" val="|2.2|15.6|5.5|2.8|10.4|8.4"/>
</p:tagLst>
</file>

<file path=ppt/theme/theme1.xml><?xml version="1.0" encoding="utf-8"?>
<a:theme xmlns:a="http://schemas.openxmlformats.org/drawingml/2006/main" name="Professional">
  <a:themeElements>
    <a:clrScheme name="">
      <a:dk1>
        <a:srgbClr val="000000"/>
      </a:dk1>
      <a:lt1>
        <a:srgbClr val="FFFFFF"/>
      </a:lt1>
      <a:dk2>
        <a:srgbClr val="000000"/>
      </a:dk2>
      <a:lt2>
        <a:srgbClr val="0066FF"/>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28575" cap="flat" cmpd="sng" algn="ctr">
          <a:solidFill>
            <a:schemeClr val="tx1"/>
          </a:solidFill>
          <a:prstDash val="solid"/>
          <a:round/>
          <a:headEnd type="none" w="sm" len="sm"/>
          <a:tailEnd type="arrow"/>
        </a:ln>
        <a:effectLst/>
      </a:spPr>
      <a:bodyPr/>
      <a:lstStyle/>
    </a:lnDef>
    <a:txDef>
      <a:spPr>
        <a:noFill/>
      </a:spPr>
      <a:bodyPr wrap="square" rtlCol="0">
        <a:spAutoFit/>
      </a:bodyPr>
      <a:lstStyle>
        <a:defPPr>
          <a:defRPr dirty="0" smtClean="0">
            <a:latin typeface="Arial" pitchFamily="34" charset="0"/>
            <a:cs typeface="Arial" pitchFamily="34" charset="0"/>
          </a:defRPr>
        </a:defPPr>
      </a:lstStyle>
    </a:txDef>
  </a:objectDefaults>
  <a:extraClrSchemeLst>
    <a:extraClrScheme>
      <a:clrScheme name="Professional.pot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pot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pot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pot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emplate">
  <a:themeElements>
    <a:clrScheme name="">
      <a:dk1>
        <a:srgbClr val="000000"/>
      </a:dk1>
      <a:lt1>
        <a:srgbClr val="114FFB"/>
      </a:lt1>
      <a:dk2>
        <a:srgbClr val="006B61"/>
      </a:dk2>
      <a:lt2>
        <a:srgbClr val="C0C0C0"/>
      </a:lt2>
      <a:accent1>
        <a:srgbClr val="FF00FF"/>
      </a:accent1>
      <a:accent2>
        <a:srgbClr val="00C0C0"/>
      </a:accent2>
      <a:accent3>
        <a:srgbClr val="AAB2FD"/>
      </a:accent3>
      <a:accent4>
        <a:srgbClr val="000000"/>
      </a:accent4>
      <a:accent5>
        <a:srgbClr val="FFAAFF"/>
      </a:accent5>
      <a:accent6>
        <a:srgbClr val="00AEAE"/>
      </a:accent6>
      <a:hlink>
        <a:srgbClr val="00C000"/>
      </a:hlink>
      <a:folHlink>
        <a:srgbClr val="800080"/>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3FFFF"/>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smtClean="0">
            <a:ln>
              <a:noFill/>
            </a:ln>
            <a:solidFill>
              <a:schemeClr val="bg1">
                <a:lumMod val="75000"/>
              </a:schemeClr>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3200" b="0" dirty="0" smtClean="0">
            <a:solidFill>
              <a:srgbClr val="FFFF00"/>
            </a:solidFill>
          </a:defRPr>
        </a:defPPr>
      </a:lstStyle>
    </a:tx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essional">
  <a:themeElements>
    <a:clrScheme name="">
      <a:dk1>
        <a:srgbClr val="000000"/>
      </a:dk1>
      <a:lt1>
        <a:srgbClr val="FFFFFF"/>
      </a:lt1>
      <a:dk2>
        <a:srgbClr val="000000"/>
      </a:dk2>
      <a:lt2>
        <a:srgbClr val="0066FF"/>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28575" cap="flat" cmpd="sng" algn="ctr">
          <a:solidFill>
            <a:schemeClr val="tx1"/>
          </a:solidFill>
          <a:prstDash val="solid"/>
          <a:round/>
          <a:headEnd type="none" w="sm" len="sm"/>
          <a:tailEnd type="arrow"/>
        </a:ln>
        <a:effectLst/>
      </a:spPr>
      <a:bodyPr/>
      <a:lstStyle/>
    </a:lnDef>
    <a:txDef>
      <a:spPr>
        <a:noFill/>
      </a:spPr>
      <a:bodyPr wrap="square" rtlCol="0">
        <a:spAutoFit/>
      </a:bodyPr>
      <a:lstStyle>
        <a:defPPr>
          <a:defRPr dirty="0" smtClean="0">
            <a:latin typeface="Arial" pitchFamily="34" charset="0"/>
            <a:cs typeface="Arial" pitchFamily="34" charset="0"/>
          </a:defRPr>
        </a:defPPr>
      </a:lstStyle>
    </a:txDef>
  </a:objectDefaults>
  <a:extraClrSchemeLst>
    <a:extraClrScheme>
      <a:clrScheme name="Professional.pot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pot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pot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pot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owerpoint Template">
  <a:themeElements>
    <a:clrScheme name="">
      <a:dk1>
        <a:srgbClr val="000000"/>
      </a:dk1>
      <a:lt1>
        <a:srgbClr val="114FFB"/>
      </a:lt1>
      <a:dk2>
        <a:srgbClr val="006B61"/>
      </a:dk2>
      <a:lt2>
        <a:srgbClr val="C0C0C0"/>
      </a:lt2>
      <a:accent1>
        <a:srgbClr val="FF00FF"/>
      </a:accent1>
      <a:accent2>
        <a:srgbClr val="00C0C0"/>
      </a:accent2>
      <a:accent3>
        <a:srgbClr val="AAB2FD"/>
      </a:accent3>
      <a:accent4>
        <a:srgbClr val="000000"/>
      </a:accent4>
      <a:accent5>
        <a:srgbClr val="FFAAFF"/>
      </a:accent5>
      <a:accent6>
        <a:srgbClr val="00AEAE"/>
      </a:accent6>
      <a:hlink>
        <a:srgbClr val="00C000"/>
      </a:hlink>
      <a:folHlink>
        <a:srgbClr val="800080"/>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Designs\Professional.pot</Template>
  <TotalTime>79424</TotalTime>
  <Words>2975</Words>
  <Application>Microsoft Office PowerPoint</Application>
  <PresentationFormat>On-screen Show (4:3)</PresentationFormat>
  <Paragraphs>482</Paragraphs>
  <Slides>84</Slides>
  <Notes>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84</vt:i4>
      </vt:variant>
    </vt:vector>
  </HeadingPairs>
  <TitlesOfParts>
    <vt:vector size="95" baseType="lpstr">
      <vt:lpstr>Arial</vt:lpstr>
      <vt:lpstr>Calibri</vt:lpstr>
      <vt:lpstr>Monotype Sorts</vt:lpstr>
      <vt:lpstr>Symbol</vt:lpstr>
      <vt:lpstr>Times New Roman</vt:lpstr>
      <vt:lpstr>Wingdings</vt:lpstr>
      <vt:lpstr>Professional</vt:lpstr>
      <vt:lpstr>Powerpoint Template</vt:lpstr>
      <vt:lpstr>1_Professional</vt:lpstr>
      <vt:lpstr>1_Powerpoint Template</vt:lpstr>
      <vt:lpstr>Equation</vt:lpstr>
      <vt:lpstr>IEEE Spectral Testing Method for ADC</vt:lpstr>
      <vt:lpstr>Spectral Testing</vt:lpstr>
      <vt:lpstr>IEEE Spectral Testing Method</vt:lpstr>
      <vt:lpstr>Challenges due to coherency</vt:lpstr>
      <vt:lpstr>PowerPoint Presentation</vt:lpstr>
      <vt:lpstr>PowerPoint Presentation</vt:lpstr>
      <vt:lpstr>PowerPoint Presentation</vt:lpstr>
      <vt:lpstr>PowerPoint Presentation</vt:lpstr>
      <vt:lpstr>IEEE Spectral Testing</vt:lpstr>
      <vt:lpstr>Effect of non-coherent sampling</vt:lpstr>
      <vt:lpstr>Additional graphical illustration</vt:lpstr>
      <vt:lpstr>Problem Statement</vt:lpstr>
      <vt:lpstr>Details on assumptions</vt:lpstr>
      <vt:lpstr>Spectral Testing using Traditional FFT</vt:lpstr>
      <vt:lpstr>Spectral Testing using Traditional FFT</vt:lpstr>
      <vt:lpstr>Existing methods for non-coherency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Existing methods for non-coherency</vt:lpstr>
      <vt:lpstr>Existing methods for non-coherency</vt:lpstr>
      <vt:lpstr>PowerPoint Presentation</vt:lpstr>
      <vt:lpstr>PowerPoint Presentation</vt:lpstr>
      <vt:lpstr>PowerPoint Presentation</vt:lpstr>
      <vt:lpstr>Non-coherent Sampling</vt:lpstr>
      <vt:lpstr>New approach for noncoherency</vt:lpstr>
      <vt:lpstr>Basic premise</vt:lpstr>
      <vt:lpstr>Procedures:</vt:lpstr>
      <vt:lpstr>Procedures:</vt:lpstr>
      <vt:lpstr>Procedures:</vt:lpstr>
      <vt:lpstr>Procedures:</vt:lpstr>
      <vt:lpstr>Algorithm Efficiency Analysis</vt:lpstr>
      <vt:lpstr>Simulation study</vt:lpstr>
      <vt:lpstr>Four methods used and compared</vt:lpstr>
      <vt:lpstr>First example: typical</vt:lpstr>
      <vt:lpstr>PowerPoint Presentation</vt:lpstr>
      <vt:lpstr>PowerPoint Presentation</vt:lpstr>
      <vt:lpstr>Standard DFT with noncoherent samples</vt:lpstr>
      <vt:lpstr>Best Length with Noncoherent samples</vt:lpstr>
      <vt:lpstr>Proposed: noncoherent samples, best data length, 1st harmonic replacement</vt:lpstr>
      <vt:lpstr>Second example</vt:lpstr>
      <vt:lpstr>PowerPoint Presentation</vt:lpstr>
      <vt:lpstr>PowerPoint Presentation</vt:lpstr>
      <vt:lpstr>Standard DFT method with noncoherent data samples</vt:lpstr>
      <vt:lpstr>Noncoherent samples with best data record length</vt:lpstr>
      <vt:lpstr>The proposed method: noncoherent samples, best data length, 1st harmonic replacement</vt:lpstr>
      <vt:lpstr>Experimental testing results</vt:lpstr>
      <vt:lpstr>Captured waveform and its base harmonic</vt:lpstr>
      <vt:lpstr>Spectrum by standard application of DFT </vt:lpstr>
      <vt:lpstr>Proposed method vs true coherent sampling</vt:lpstr>
      <vt:lpstr>Robustness study</vt:lpstr>
      <vt:lpstr>SFDR testing errors in 1000 proper runs the proposed method</vt:lpstr>
      <vt:lpstr>Ideal perfect coherent sampling</vt:lpstr>
      <vt:lpstr>noncoherent sampling with standard approach</vt:lpstr>
      <vt:lpstr>noncoherent samples with best data length</vt:lpstr>
      <vt:lpstr>Comparison of 4 methods</vt:lpstr>
      <vt:lpstr>Conclusion</vt:lpstr>
      <vt:lpstr>Multi-tone Testing</vt:lpstr>
      <vt:lpstr>First example</vt:lpstr>
      <vt:lpstr>Time domain data of a two tone signal</vt:lpstr>
      <vt:lpstr>Standard DFT method with noncoherent data samples</vt:lpstr>
      <vt:lpstr>PowerPoint Presentation</vt:lpstr>
      <vt:lpstr>PowerPoint Presentation</vt:lpstr>
      <vt:lpstr>Another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Basics</dc:title>
  <dc:creator>D Chen</dc:creator>
  <cp:lastModifiedBy>Chen, Degang J [E CPE]</cp:lastModifiedBy>
  <cp:revision>10619</cp:revision>
  <cp:lastPrinted>2012-04-18T20:14:26Z</cp:lastPrinted>
  <dcterms:created xsi:type="dcterms:W3CDTF">1998-08-10T14:44:42Z</dcterms:created>
  <dcterms:modified xsi:type="dcterms:W3CDTF">2024-02-28T19:56:28Z</dcterms:modified>
</cp:coreProperties>
</file>