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9" r:id="rId3"/>
    <p:sldId id="260" r:id="rId4"/>
    <p:sldId id="258" r:id="rId5"/>
    <p:sldId id="257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75" r:id="rId14"/>
    <p:sldId id="277" r:id="rId15"/>
    <p:sldId id="269" r:id="rId16"/>
    <p:sldId id="270" r:id="rId17"/>
    <p:sldId id="272" r:id="rId18"/>
    <p:sldId id="274" r:id="rId19"/>
    <p:sldId id="271" r:id="rId20"/>
    <p:sldId id="273" r:id="rId21"/>
    <p:sldId id="278" r:id="rId22"/>
    <p:sldId id="279" r:id="rId23"/>
    <p:sldId id="280" r:id="rId24"/>
  </p:sldIdLst>
  <p:sldSz cx="6858000" cy="51435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800" kern="1200">
        <a:solidFill>
          <a:schemeClr val="tx1"/>
        </a:solidFill>
        <a:latin typeface="Times" charset="0"/>
        <a:ea typeface="+mn-ea"/>
        <a:cs typeface="+mn-cs"/>
      </a:defRPr>
    </a:lvl1pPr>
    <a:lvl2pPr marL="342900" algn="l" rtl="0" eaLnBrk="0" fontAlgn="base" hangingPunct="0">
      <a:spcBef>
        <a:spcPct val="0"/>
      </a:spcBef>
      <a:spcAft>
        <a:spcPct val="0"/>
      </a:spcAft>
      <a:defRPr sz="1800" kern="1200">
        <a:solidFill>
          <a:schemeClr val="tx1"/>
        </a:solidFill>
        <a:latin typeface="Times" charset="0"/>
        <a:ea typeface="+mn-ea"/>
        <a:cs typeface="+mn-cs"/>
      </a:defRPr>
    </a:lvl2pPr>
    <a:lvl3pPr marL="685800" algn="l" rtl="0" eaLnBrk="0" fontAlgn="base" hangingPunct="0">
      <a:spcBef>
        <a:spcPct val="0"/>
      </a:spcBef>
      <a:spcAft>
        <a:spcPct val="0"/>
      </a:spcAft>
      <a:defRPr sz="1800" kern="1200">
        <a:solidFill>
          <a:schemeClr val="tx1"/>
        </a:solidFill>
        <a:latin typeface="Times" charset="0"/>
        <a:ea typeface="+mn-ea"/>
        <a:cs typeface="+mn-cs"/>
      </a:defRPr>
    </a:lvl3pPr>
    <a:lvl4pPr marL="1028700" algn="l" rtl="0" eaLnBrk="0" fontAlgn="base" hangingPunct="0">
      <a:spcBef>
        <a:spcPct val="0"/>
      </a:spcBef>
      <a:spcAft>
        <a:spcPct val="0"/>
      </a:spcAft>
      <a:defRPr sz="1800" kern="1200">
        <a:solidFill>
          <a:schemeClr val="tx1"/>
        </a:solidFill>
        <a:latin typeface="Times" charset="0"/>
        <a:ea typeface="+mn-ea"/>
        <a:cs typeface="+mn-cs"/>
      </a:defRPr>
    </a:lvl4pPr>
    <a:lvl5pPr marL="1371600" algn="l" rtl="0" eaLnBrk="0" fontAlgn="base" hangingPunct="0">
      <a:spcBef>
        <a:spcPct val="0"/>
      </a:spcBef>
      <a:spcAft>
        <a:spcPct val="0"/>
      </a:spcAft>
      <a:defRPr sz="1800" kern="1200">
        <a:solidFill>
          <a:schemeClr val="tx1"/>
        </a:solidFill>
        <a:latin typeface="Times" charset="0"/>
        <a:ea typeface="+mn-ea"/>
        <a:cs typeface="+mn-cs"/>
      </a:defRPr>
    </a:lvl5pPr>
    <a:lvl6pPr marL="1714500" algn="l" defTabSz="342900" rtl="0" eaLnBrk="1" latinLnBrk="0" hangingPunct="1">
      <a:defRPr sz="1800" kern="1200">
        <a:solidFill>
          <a:schemeClr val="tx1"/>
        </a:solidFill>
        <a:latin typeface="Times" charset="0"/>
        <a:ea typeface="+mn-ea"/>
        <a:cs typeface="+mn-cs"/>
      </a:defRPr>
    </a:lvl6pPr>
    <a:lvl7pPr marL="2057400" algn="l" defTabSz="342900" rtl="0" eaLnBrk="1" latinLnBrk="0" hangingPunct="1">
      <a:defRPr sz="1800" kern="1200">
        <a:solidFill>
          <a:schemeClr val="tx1"/>
        </a:solidFill>
        <a:latin typeface="Times" charset="0"/>
        <a:ea typeface="+mn-ea"/>
        <a:cs typeface="+mn-cs"/>
      </a:defRPr>
    </a:lvl7pPr>
    <a:lvl8pPr marL="2400300" algn="l" defTabSz="342900" rtl="0" eaLnBrk="1" latinLnBrk="0" hangingPunct="1">
      <a:defRPr sz="1800" kern="1200">
        <a:solidFill>
          <a:schemeClr val="tx1"/>
        </a:solidFill>
        <a:latin typeface="Times" charset="0"/>
        <a:ea typeface="+mn-ea"/>
        <a:cs typeface="+mn-cs"/>
      </a:defRPr>
    </a:lvl8pPr>
    <a:lvl9pPr marL="2743200" algn="l" defTabSz="342900" rtl="0" eaLnBrk="1" latinLnBrk="0" hangingPunct="1">
      <a:defRPr sz="18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  <p15:guide id="4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EEF"/>
    <a:srgbClr val="7CADFC"/>
    <a:srgbClr val="FDBDA1"/>
    <a:srgbClr val="F95207"/>
    <a:srgbClr val="FFFFCC"/>
    <a:srgbClr val="FFFF99"/>
    <a:srgbClr val="7A6E67"/>
    <a:srgbClr val="F2BF49"/>
    <a:srgbClr val="ADA07A"/>
    <a:srgbClr val="CE11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3" autoAdjust="0"/>
    <p:restoredTop sz="87139" autoAdjust="0"/>
  </p:normalViewPr>
  <p:slideViewPr>
    <p:cSldViewPr>
      <p:cViewPr varScale="1">
        <p:scale>
          <a:sx n="116" d="100"/>
          <a:sy n="116" d="100"/>
        </p:scale>
        <p:origin x="1262" y="77"/>
      </p:cViewPr>
      <p:guideLst>
        <p:guide orient="horz" pos="2160"/>
        <p:guide pos="2880"/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5A0C9-E830-1241-BEA3-6925DA004ECF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84522-76EF-EF4D-8870-07F3436BA4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085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45082-6AF3-024B-A14D-C5AD8123919E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6D18E-8B09-B24B-9169-4FC527B8D8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20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D18E-8B09-B24B-9169-4FC527B8D84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60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the LSB segment of the ADC is linear, then the difference in input voltages to the ADC is approximately equal to the difference in ADC codes multiplied by the slope.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D18E-8B09-B24B-9169-4FC527B8D84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59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Can take more/less measurements per code according to noise estimation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D18E-8B09-B24B-9169-4FC527B8D84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92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Can take more/less measurements per code according to noise estimation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D18E-8B09-B24B-9169-4FC527B8D84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92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6858000" cy="1371600"/>
          </a:xfrm>
          <a:prstGeom prst="rect">
            <a:avLst/>
          </a:prstGeom>
          <a:solidFill>
            <a:srgbClr val="CE112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51435" tIns="25718" rIns="51435" bIns="25718" anchor="ctr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00050" y="1885950"/>
            <a:ext cx="4972050" cy="800100"/>
          </a:xfrm>
        </p:spPr>
        <p:txBody>
          <a:bodyPr anchor="b"/>
          <a:lstStyle>
            <a:lvl1pPr>
              <a:defRPr>
                <a:solidFill>
                  <a:srgbClr val="F2BF4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00050" y="2686050"/>
            <a:ext cx="4686300" cy="1314450"/>
          </a:xfrm>
        </p:spPr>
        <p:txBody>
          <a:bodyPr/>
          <a:lstStyle>
            <a:lvl1pPr marL="0" indent="0">
              <a:buFont typeface="Times" charset="0"/>
              <a:buNone/>
              <a:defRPr sz="135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59545" y="2616995"/>
            <a:ext cx="103939" cy="25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51435" tIns="25718" rIns="51435" bIns="25718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51236" y="971551"/>
            <a:ext cx="2745623" cy="19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51435" tIns="25718" rIns="51435" bIns="25718">
            <a:prstTxWarp prst="textNoShape">
              <a:avLst/>
            </a:prstTxWarp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Univers 65 Bold" charset="0"/>
              </a:rPr>
              <a:t>Department</a:t>
            </a:r>
            <a:r>
              <a:rPr lang="en-US" sz="900" baseline="0" dirty="0">
                <a:solidFill>
                  <a:schemeClr val="bg1"/>
                </a:solidFill>
                <a:latin typeface="Univers 65 Bold" charset="0"/>
              </a:rPr>
              <a:t> of Electrical and Computer Engineering</a:t>
            </a:r>
            <a:endParaRPr lang="en-US" sz="900" dirty="0">
              <a:solidFill>
                <a:schemeClr val="bg1"/>
              </a:solidFill>
              <a:latin typeface="Univers 65 Bold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286251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11" descr="ISU LEFT white.eps"/>
          <p:cNvPicPr>
            <a:picLocks noChangeAspect="1"/>
          </p:cNvPicPr>
          <p:nvPr userDrawn="1"/>
        </p:nvPicPr>
        <p:blipFill>
          <a:blip r:embed="rId2"/>
          <a:srcRect b="38235"/>
          <a:stretch>
            <a:fillRect/>
          </a:stretch>
        </p:blipFill>
        <p:spPr bwMode="auto">
          <a:xfrm>
            <a:off x="400050" y="622699"/>
            <a:ext cx="3543300" cy="291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603647"/>
          </a:xfrm>
        </p:spPr>
        <p:txBody>
          <a:bodyPr/>
          <a:lstStyle>
            <a:lvl1pPr marL="0" indent="0">
              <a:buNone/>
              <a:defRPr sz="825"/>
            </a:lvl1pPr>
            <a:lvl2pPr marL="257175" indent="0">
              <a:buNone/>
              <a:defRPr sz="675"/>
            </a:lvl2pPr>
            <a:lvl3pPr marL="514350" indent="0">
              <a:buNone/>
              <a:defRPr sz="600"/>
            </a:lvl3pPr>
            <a:lvl4pPr marL="771525" indent="0">
              <a:buNone/>
              <a:defRPr sz="525"/>
            </a:lvl4pPr>
            <a:lvl5pPr marL="1028700" indent="0">
              <a:buNone/>
              <a:defRPr sz="525"/>
            </a:lvl5pPr>
            <a:lvl6pPr marL="1285875" indent="0">
              <a:buNone/>
              <a:defRPr sz="525"/>
            </a:lvl6pPr>
            <a:lvl7pPr marL="1543050" indent="0">
              <a:buNone/>
              <a:defRPr sz="525"/>
            </a:lvl7pPr>
            <a:lvl8pPr marL="1800225" indent="0">
              <a:buNone/>
              <a:defRPr sz="525"/>
            </a:lvl8pPr>
            <a:lvl9pPr marL="2057400" indent="0">
              <a:buNone/>
              <a:defRPr sz="5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286251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286251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43462" y="114300"/>
            <a:ext cx="1500188" cy="3771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14300"/>
            <a:ext cx="4386263" cy="3771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286251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417910" indent="-160735">
              <a:buFont typeface="Wingdings" panose="05000000000000000000" pitchFamily="2" charset="2"/>
              <a:buChar char="Ø"/>
              <a:defRPr/>
            </a:lvl2pPr>
            <a:lvl3pPr marL="642938" indent="-128588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286251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75" indent="0">
              <a:buNone/>
              <a:defRPr sz="1050"/>
            </a:lvl2pPr>
            <a:lvl3pPr marL="514350" indent="0">
              <a:buNone/>
              <a:defRPr sz="900"/>
            </a:lvl3pPr>
            <a:lvl4pPr marL="771525" indent="0">
              <a:buNone/>
              <a:defRPr sz="825"/>
            </a:lvl4pPr>
            <a:lvl5pPr marL="1028700" indent="0">
              <a:buNone/>
              <a:defRPr sz="825"/>
            </a:lvl5pPr>
            <a:lvl6pPr marL="1285875" indent="0">
              <a:buNone/>
              <a:defRPr sz="825"/>
            </a:lvl6pPr>
            <a:lvl7pPr marL="1543050" indent="0">
              <a:buNone/>
              <a:defRPr sz="825"/>
            </a:lvl7pPr>
            <a:lvl8pPr marL="1800225" indent="0">
              <a:buNone/>
              <a:defRPr sz="825"/>
            </a:lvl8pPr>
            <a:lvl9pPr marL="2057400" indent="0">
              <a:buNone/>
              <a:defRPr sz="8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286251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428750"/>
            <a:ext cx="5829300" cy="1125140"/>
          </a:xfrm>
        </p:spPr>
        <p:txBody>
          <a:bodyPr anchor="b"/>
          <a:lstStyle>
            <a:lvl1pPr marL="0" indent="0" algn="ctr">
              <a:buNone/>
              <a:defRPr sz="2250">
                <a:solidFill>
                  <a:srgbClr val="C00000"/>
                </a:solidFill>
              </a:defRPr>
            </a:lvl1pPr>
            <a:lvl2pPr marL="257175" indent="0">
              <a:buNone/>
              <a:defRPr sz="1050"/>
            </a:lvl2pPr>
            <a:lvl3pPr marL="514350" indent="0">
              <a:buNone/>
              <a:defRPr sz="900"/>
            </a:lvl3pPr>
            <a:lvl4pPr marL="771525" indent="0">
              <a:buNone/>
              <a:defRPr sz="825"/>
            </a:lvl4pPr>
            <a:lvl5pPr marL="1028700" indent="0">
              <a:buNone/>
              <a:defRPr sz="825"/>
            </a:lvl5pPr>
            <a:lvl6pPr marL="1285875" indent="0">
              <a:buNone/>
              <a:defRPr sz="825"/>
            </a:lvl6pPr>
            <a:lvl7pPr marL="1543050" indent="0">
              <a:buNone/>
              <a:defRPr sz="825"/>
            </a:lvl7pPr>
            <a:lvl8pPr marL="1800225" indent="0">
              <a:buNone/>
              <a:defRPr sz="825"/>
            </a:lvl8pPr>
            <a:lvl9pPr marL="2057400" indent="0">
              <a:buNone/>
              <a:defRPr sz="82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286251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09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800100"/>
            <a:ext cx="2800350" cy="30861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300" y="800100"/>
            <a:ext cx="2800350" cy="30861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286251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5978"/>
            <a:ext cx="61722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1151335"/>
            <a:ext cx="3031331" cy="47982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631156"/>
            <a:ext cx="3031331" cy="2963466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14900" y="4286251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286251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286251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204787"/>
            <a:ext cx="2256235" cy="8715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04790"/>
            <a:ext cx="3833813" cy="438983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076327"/>
            <a:ext cx="2256235" cy="3518297"/>
          </a:xfrm>
        </p:spPr>
        <p:txBody>
          <a:bodyPr/>
          <a:lstStyle>
            <a:lvl1pPr marL="0" indent="0">
              <a:buNone/>
              <a:defRPr sz="825"/>
            </a:lvl1pPr>
            <a:lvl2pPr marL="257175" indent="0">
              <a:buNone/>
              <a:defRPr sz="675"/>
            </a:lvl2pPr>
            <a:lvl3pPr marL="514350" indent="0">
              <a:buNone/>
              <a:defRPr sz="600"/>
            </a:lvl3pPr>
            <a:lvl4pPr marL="771525" indent="0">
              <a:buNone/>
              <a:defRPr sz="525"/>
            </a:lvl4pPr>
            <a:lvl5pPr marL="1028700" indent="0">
              <a:buNone/>
              <a:defRPr sz="525"/>
            </a:lvl5pPr>
            <a:lvl6pPr marL="1285875" indent="0">
              <a:buNone/>
              <a:defRPr sz="525"/>
            </a:lvl6pPr>
            <a:lvl7pPr marL="1543050" indent="0">
              <a:buNone/>
              <a:defRPr sz="525"/>
            </a:lvl7pPr>
            <a:lvl8pPr marL="1800225" indent="0">
              <a:buNone/>
              <a:defRPr sz="525"/>
            </a:lvl8pPr>
            <a:lvl9pPr marL="2057400" indent="0">
              <a:buNone/>
              <a:defRPr sz="5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286251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4572000"/>
            <a:ext cx="6858000" cy="571500"/>
          </a:xfrm>
          <a:prstGeom prst="rect">
            <a:avLst/>
          </a:prstGeom>
          <a:solidFill>
            <a:srgbClr val="CE112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51435" tIns="25718" rIns="51435" bIns="25718" anchor="ctr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14300"/>
            <a:ext cx="5829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800100"/>
            <a:ext cx="57150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159545" y="2616995"/>
            <a:ext cx="103939" cy="25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51435" tIns="25718" rIns="51435" bIns="25718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3894494" y="4743451"/>
            <a:ext cx="2745623" cy="19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51435" tIns="25718" rIns="51435" bIns="25718">
            <a:prstTxWarp prst="textNoShape">
              <a:avLst/>
            </a:prstTxWarp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Univers 65 Bold" charset="0"/>
              </a:rPr>
              <a:t>Department of Electrical and Computer Engineering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286251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ISU LEFT white.eps"/>
          <p:cNvPicPr>
            <a:picLocks noChangeAspect="1"/>
          </p:cNvPicPr>
          <p:nvPr userDrawn="1"/>
        </p:nvPicPr>
        <p:blipFill>
          <a:blip r:embed="rId14"/>
          <a:srcRect b="38235"/>
          <a:stretch>
            <a:fillRect/>
          </a:stretch>
        </p:blipFill>
        <p:spPr bwMode="auto">
          <a:xfrm>
            <a:off x="400050" y="4774447"/>
            <a:ext cx="2400300" cy="197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1950">
          <a:solidFill>
            <a:srgbClr val="CE112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1950">
          <a:solidFill>
            <a:srgbClr val="CE1126"/>
          </a:solidFill>
          <a:latin typeface="Univers 67 CondensedBold" charset="0"/>
        </a:defRPr>
      </a:lvl2pPr>
      <a:lvl3pPr algn="l" rtl="0" fontAlgn="base">
        <a:spcBef>
          <a:spcPct val="0"/>
        </a:spcBef>
        <a:spcAft>
          <a:spcPct val="0"/>
        </a:spcAft>
        <a:defRPr sz="1950">
          <a:solidFill>
            <a:srgbClr val="CE1126"/>
          </a:solidFill>
          <a:latin typeface="Univers 67 CondensedBold" charset="0"/>
        </a:defRPr>
      </a:lvl3pPr>
      <a:lvl4pPr algn="l" rtl="0" fontAlgn="base">
        <a:spcBef>
          <a:spcPct val="0"/>
        </a:spcBef>
        <a:spcAft>
          <a:spcPct val="0"/>
        </a:spcAft>
        <a:defRPr sz="1950">
          <a:solidFill>
            <a:srgbClr val="CE1126"/>
          </a:solidFill>
          <a:latin typeface="Univers 67 CondensedBold" charset="0"/>
        </a:defRPr>
      </a:lvl4pPr>
      <a:lvl5pPr algn="l" rtl="0" fontAlgn="base">
        <a:spcBef>
          <a:spcPct val="0"/>
        </a:spcBef>
        <a:spcAft>
          <a:spcPct val="0"/>
        </a:spcAft>
        <a:defRPr sz="1950">
          <a:solidFill>
            <a:srgbClr val="CE1126"/>
          </a:solidFill>
          <a:latin typeface="Univers 67 CondensedBold" charset="0"/>
        </a:defRPr>
      </a:lvl5pPr>
      <a:lvl6pPr marL="257175" algn="l" rtl="0" fontAlgn="base">
        <a:spcBef>
          <a:spcPct val="0"/>
        </a:spcBef>
        <a:spcAft>
          <a:spcPct val="0"/>
        </a:spcAft>
        <a:defRPr sz="1950">
          <a:solidFill>
            <a:srgbClr val="CE1126"/>
          </a:solidFill>
          <a:latin typeface="Univers 67 CondensedBold" charset="0"/>
        </a:defRPr>
      </a:lvl6pPr>
      <a:lvl7pPr marL="514350" algn="l" rtl="0" fontAlgn="base">
        <a:spcBef>
          <a:spcPct val="0"/>
        </a:spcBef>
        <a:spcAft>
          <a:spcPct val="0"/>
        </a:spcAft>
        <a:defRPr sz="1950">
          <a:solidFill>
            <a:srgbClr val="CE1126"/>
          </a:solidFill>
          <a:latin typeface="Univers 67 CondensedBold" charset="0"/>
        </a:defRPr>
      </a:lvl7pPr>
      <a:lvl8pPr marL="771525" algn="l" rtl="0" fontAlgn="base">
        <a:spcBef>
          <a:spcPct val="0"/>
        </a:spcBef>
        <a:spcAft>
          <a:spcPct val="0"/>
        </a:spcAft>
        <a:defRPr sz="1950">
          <a:solidFill>
            <a:srgbClr val="CE1126"/>
          </a:solidFill>
          <a:latin typeface="Univers 67 CondensedBold" charset="0"/>
        </a:defRPr>
      </a:lvl8pPr>
      <a:lvl9pPr marL="1028700" algn="l" rtl="0" fontAlgn="base">
        <a:spcBef>
          <a:spcPct val="0"/>
        </a:spcBef>
        <a:spcAft>
          <a:spcPct val="0"/>
        </a:spcAft>
        <a:defRPr sz="1950">
          <a:solidFill>
            <a:srgbClr val="CE1126"/>
          </a:solidFill>
          <a:latin typeface="Univers 67 CondensedBold" charset="0"/>
        </a:defRPr>
      </a:lvl9pPr>
    </p:titleStyle>
    <p:bodyStyle>
      <a:lvl1pPr marL="192881" indent="-192881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15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17910" indent="-160735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1500">
          <a:solidFill>
            <a:schemeClr val="tx1"/>
          </a:solidFill>
          <a:latin typeface="Arial" panose="020B0604020202020204" pitchFamily="34" charset="0"/>
          <a:ea typeface="Geneva" charset="-128"/>
          <a:cs typeface="Arial" panose="020B0604020202020204" pitchFamily="34" charset="0"/>
        </a:defRPr>
      </a:lvl2pPr>
      <a:lvl3pPr marL="642938" indent="-128588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1500">
          <a:solidFill>
            <a:schemeClr val="tx1"/>
          </a:solidFill>
          <a:latin typeface="Arial" panose="020B0604020202020204" pitchFamily="34" charset="0"/>
          <a:ea typeface="Geneva" charset="-128"/>
          <a:cs typeface="Arial" panose="020B0604020202020204" pitchFamily="34" charset="0"/>
        </a:defRPr>
      </a:lvl3pPr>
      <a:lvl4pPr marL="900113" indent="-128588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1500">
          <a:solidFill>
            <a:schemeClr val="tx1"/>
          </a:solidFill>
          <a:latin typeface="Arial" panose="020B0604020202020204" pitchFamily="34" charset="0"/>
          <a:ea typeface="Geneva" charset="-128"/>
          <a:cs typeface="Arial" panose="020B0604020202020204" pitchFamily="34" charset="0"/>
        </a:defRPr>
      </a:lvl4pPr>
      <a:lvl5pPr marL="1157288" indent="-128588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1500">
          <a:solidFill>
            <a:schemeClr val="tx1"/>
          </a:solidFill>
          <a:latin typeface="Arial" panose="020B0604020202020204" pitchFamily="34" charset="0"/>
          <a:ea typeface="Geneva" charset="-128"/>
          <a:cs typeface="Arial" panose="020B0604020202020204" pitchFamily="34" charset="0"/>
        </a:defRPr>
      </a:lvl5pPr>
      <a:lvl6pPr marL="1414463" indent="-128588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1500">
          <a:solidFill>
            <a:srgbClr val="7A6E67"/>
          </a:solidFill>
          <a:latin typeface="+mn-lt"/>
          <a:ea typeface="Geneva" charset="-128"/>
        </a:defRPr>
      </a:lvl6pPr>
      <a:lvl7pPr marL="1671638" indent="-128588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1500">
          <a:solidFill>
            <a:srgbClr val="7A6E67"/>
          </a:solidFill>
          <a:latin typeface="+mn-lt"/>
          <a:ea typeface="Geneva" charset="-128"/>
        </a:defRPr>
      </a:lvl7pPr>
      <a:lvl8pPr marL="1928813" indent="-128588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1500">
          <a:solidFill>
            <a:srgbClr val="7A6E67"/>
          </a:solidFill>
          <a:latin typeface="+mn-lt"/>
          <a:ea typeface="Geneva" charset="-128"/>
        </a:defRPr>
      </a:lvl8pPr>
      <a:lvl9pPr marL="2185988" indent="-128588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1500">
          <a:solidFill>
            <a:srgbClr val="7A6E67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257175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7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Fast Linearity testing of DACs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57288" y="2657475"/>
            <a:ext cx="4029075" cy="985838"/>
          </a:xfrm>
        </p:spPr>
        <p:txBody>
          <a:bodyPr/>
          <a:lstStyle/>
          <a:p>
            <a:r>
              <a:rPr lang="en-US" dirty="0" smtClean="0"/>
              <a:t>Shravan Chaganti, Tao Chen, </a:t>
            </a:r>
            <a:r>
              <a:rPr lang="en-US" dirty="0" err="1" smtClean="0"/>
              <a:t>Yuming</a:t>
            </a:r>
            <a:r>
              <a:rPr lang="en-US" dirty="0" smtClean="0"/>
              <a:t> Zhuang</a:t>
            </a:r>
          </a:p>
          <a:p>
            <a:r>
              <a:rPr lang="en-US" dirty="0" smtClean="0"/>
              <a:t>Advisor: Dr. </a:t>
            </a:r>
            <a:r>
              <a:rPr lang="en-US" dirty="0" err="1" smtClean="0"/>
              <a:t>Degang</a:t>
            </a:r>
            <a:r>
              <a:rPr lang="en-US" dirty="0" smtClean="0"/>
              <a:t> Chen</a:t>
            </a:r>
          </a:p>
          <a:p>
            <a:endParaRPr lang="en-US" dirty="0" smtClean="0"/>
          </a:p>
          <a:p>
            <a:r>
              <a:rPr lang="en-US" dirty="0" smtClean="0"/>
              <a:t>April 2</a:t>
            </a:r>
            <a:r>
              <a:rPr lang="en-US" baseline="30000" dirty="0" smtClean="0"/>
              <a:t>nd</a:t>
            </a:r>
            <a:r>
              <a:rPr lang="en-US" dirty="0" smtClean="0"/>
              <a:t>  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0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ROME (Removal Of Measurement Error)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Conditions on digitizer: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 No large “dead zones”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Sufficiently small </a:t>
            </a:r>
            <a:r>
              <a:rPr lang="en-US" dirty="0" smtClean="0">
                <a:sym typeface="Wingdings" panose="05000000000000000000" pitchFamily="2" charset="2"/>
              </a:rPr>
              <a:t>kickback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ADC used as measurement device as example</a:t>
            </a:r>
          </a:p>
          <a:p>
            <a:pPr marL="192881" lvl="1" indent="-192881">
              <a:buFont typeface="Times" charset="0"/>
              <a:buChar char="•"/>
            </a:pPr>
            <a:r>
              <a:rPr lang="en-US" dirty="0"/>
              <a:t>2 measurements per DAC code:</a:t>
            </a:r>
          </a:p>
          <a:p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71450" y="2586038"/>
            <a:ext cx="6629400" cy="461665"/>
            <a:chOff x="228600" y="2590800"/>
            <a:chExt cx="8839200" cy="615553"/>
          </a:xfrm>
        </p:grpSpPr>
        <p:sp>
          <p:nvSpPr>
            <p:cNvPr id="6" name="Rectangle 5"/>
            <p:cNvSpPr/>
            <p:nvPr/>
          </p:nvSpPr>
          <p:spPr>
            <a:xfrm>
              <a:off x="228600" y="2590800"/>
              <a:ext cx="8839200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2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DAC code           DAC output 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 ADC input  ADC code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2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                            DAC output + constant 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voltage shift 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 ADC input  ADC code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286000" y="2743200"/>
              <a:ext cx="3810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Elbow Connector 7"/>
            <p:cNvCxnSpPr/>
            <p:nvPr/>
          </p:nvCxnSpPr>
          <p:spPr>
            <a:xfrm>
              <a:off x="2286000" y="2743200"/>
              <a:ext cx="457200" cy="228600"/>
            </a:xfrm>
            <a:prstGeom prst="bentConnector3">
              <a:avLst>
                <a:gd name="adj1" fmla="val 29221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4665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ROME (Removal Of Measurement Error)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sym typeface="Wingdings" panose="05000000000000000000" pitchFamily="2" charset="2"/>
                  </a:rPr>
                  <a:t>Say DAC output voltage after addition of shift is V1</a:t>
                </a:r>
                <a:br>
                  <a:rPr lang="en-US" dirty="0" smtClean="0">
                    <a:sym typeface="Wingdings" panose="05000000000000000000" pitchFamily="2" charset="2"/>
                  </a:rPr>
                </a:br>
                <a:r>
                  <a:rPr lang="en-US" dirty="0" smtClean="0">
                    <a:sym typeface="Wingdings" panose="05000000000000000000" pitchFamily="2" charset="2"/>
                  </a:rPr>
                  <a:t/>
                </a:r>
                <a:br>
                  <a:rPr lang="en-US" dirty="0" smtClean="0">
                    <a:sym typeface="Wingdings" panose="05000000000000000000" pitchFamily="2" charset="2"/>
                  </a:rPr>
                </a:br>
                <a:r>
                  <a:rPr lang="en-US" sz="1200" dirty="0">
                    <a:sym typeface="Wingdings" panose="05000000000000000000" pitchFamily="2" charset="2"/>
                  </a:rPr>
                  <a:t>where</a:t>
                </a:r>
                <a:r>
                  <a:rPr lang="en-US" dirty="0" smtClean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sz="1200" i="1">
                            <a:latin typeface="Cambria Math"/>
                            <a:sym typeface="Wingdings" panose="05000000000000000000" pitchFamily="2" charset="2"/>
                          </a:rPr>
                          <m:t>𝐷𝐴𝐶</m:t>
                        </m:r>
                      </m:sub>
                    </m:sSub>
                    <m:r>
                      <a:rPr lang="en-US" sz="1200" i="1"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LSB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of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DAC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,</m:t>
                    </m:r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en-US" sz="1200" i="1">
                            <a:latin typeface="Cambria Math"/>
                            <a:sym typeface="Wingdings" panose="05000000000000000000" pitchFamily="2" charset="2"/>
                          </a:rPr>
                          <m:t>𝑜</m:t>
                        </m:r>
                      </m:e>
                      <m:sub>
                        <m:r>
                          <a:rPr lang="en-US" sz="1200" i="1">
                            <a:latin typeface="Cambria Math"/>
                            <a:sym typeface="Wingdings" panose="05000000000000000000" pitchFamily="2" charset="2"/>
                          </a:rPr>
                          <m:t>𝐷𝐴𝐶</m:t>
                        </m:r>
                      </m:sub>
                    </m:sSub>
                    <m:r>
                      <a:rPr lang="en-US" sz="1200" i="1"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DAC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offset</m:t>
                    </m:r>
                    <m:r>
                      <a:rPr lang="en-US" sz="1200" i="1">
                        <a:latin typeface="Cambria Math"/>
                        <a:sym typeface="Wingdings" panose="05000000000000000000" pitchFamily="2" charset="2"/>
                      </a:rPr>
                      <m:t>, </m:t>
                    </m:r>
                    <m:r>
                      <a:rPr lang="en-US" sz="1200" i="1">
                        <a:latin typeface="Cambria Math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200" i="1"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voltage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shift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, </m:t>
                    </m:r>
                    <m:r>
                      <a:rPr lang="en-US" sz="1200" i="1">
                        <a:latin typeface="Cambria Math"/>
                        <a:sym typeface="Wingdings" panose="05000000000000000000" pitchFamily="2" charset="2"/>
                      </a:rPr>
                      <m:t>𝑤</m:t>
                    </m:r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/>
                            <a:sym typeface="Wingdings" panose="05000000000000000000" pitchFamily="2" charset="2"/>
                          </a:rPr>
                          <m:t>1</m:t>
                        </m:r>
                      </m:e>
                      <m:sub>
                        <m:r>
                          <a:rPr lang="en-US" sz="1200" i="1">
                            <a:latin typeface="Cambria Math"/>
                            <a:sym typeface="Wingdings" panose="05000000000000000000" pitchFamily="2" charset="2"/>
                          </a:rPr>
                          <m:t>𝐷𝐴𝐶</m:t>
                        </m:r>
                      </m:sub>
                    </m:sSub>
                    <m:r>
                      <a:rPr lang="en-US" sz="1200" i="1"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additive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noise</m:t>
                    </m:r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 </a:t>
                </a:r>
                <a:endParaRPr lang="en-US" dirty="0" smtClean="0">
                  <a:sym typeface="Wingdings" panose="05000000000000000000" pitchFamily="2" charset="2"/>
                </a:endParaRPr>
              </a:p>
              <a:p>
                <a:r>
                  <a:rPr lang="en-US" dirty="0" smtClean="0">
                    <a:sym typeface="Wingdings" panose="05000000000000000000" pitchFamily="2" charset="2"/>
                  </a:rPr>
                  <a:t>This becomes the input to the ADC to give the ADC output code</a:t>
                </a:r>
                <a:br>
                  <a:rPr lang="en-US" dirty="0" smtClean="0">
                    <a:sym typeface="Wingdings" panose="05000000000000000000" pitchFamily="2" charset="2"/>
                  </a:rPr>
                </a:br>
                <a:r>
                  <a:rPr lang="en-US" dirty="0" smtClean="0">
                    <a:sym typeface="Wingdings" panose="05000000000000000000" pitchFamily="2" charset="2"/>
                  </a:rPr>
                  <a:t/>
                </a:r>
                <a:br>
                  <a:rPr lang="en-US" dirty="0" smtClean="0">
                    <a:sym typeface="Wingdings" panose="05000000000000000000" pitchFamily="2" charset="2"/>
                  </a:rPr>
                </a:br>
                <a:r>
                  <a:rPr lang="en-US" sz="1200" dirty="0">
                    <a:sym typeface="Wingdings" panose="05000000000000000000" pitchFamily="2" charset="2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/>
                        <a:sym typeface="Wingdings" panose="05000000000000000000" pitchFamily="2" charset="2"/>
                      </a:rPr>
                      <m:t>𝑞</m:t>
                    </m:r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/>
                            <a:sym typeface="Wingdings" panose="05000000000000000000" pitchFamily="2" charset="2"/>
                          </a:rPr>
                          <m:t>1</m:t>
                        </m:r>
                      </m:e>
                      <m:sub>
                        <m:r>
                          <a:rPr lang="en-US" sz="1200" i="1">
                            <a:latin typeface="Cambria Math"/>
                            <a:sym typeface="Wingdings" panose="05000000000000000000" pitchFamily="2" charset="2"/>
                          </a:rPr>
                          <m:t>𝐴𝐷𝐶</m:t>
                        </m:r>
                      </m:sub>
                    </m:sSub>
                    <m:r>
                      <a:rPr lang="en-US" sz="1200" i="1"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ADC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quantization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sz="1200">
                        <a:latin typeface="Cambria Math"/>
                        <a:sym typeface="Wingdings" panose="05000000000000000000" pitchFamily="2" charset="2"/>
                      </a:rPr>
                      <m:t>noise</m:t>
                    </m:r>
                  </m:oMath>
                </a14:m>
                <a:endParaRPr lang="en-US" sz="1200" dirty="0">
                  <a:sym typeface="Wingdings" panose="05000000000000000000" pitchFamily="2" charset="2"/>
                </a:endParaRPr>
              </a:p>
              <a:p>
                <a:r>
                  <a:rPr lang="en-US" dirty="0" smtClean="0">
                    <a:sym typeface="Wingdings" panose="05000000000000000000" pitchFamily="2" charset="2"/>
                  </a:rPr>
                  <a:t>Similarly, equations can be written for the measurements without shift</a:t>
                </a:r>
              </a:p>
              <a:p>
                <a:endParaRPr lang="en-US" dirty="0" smtClean="0">
                  <a:sym typeface="Wingdings" panose="05000000000000000000" pitchFamily="2" charset="2"/>
                </a:endParaRPr>
              </a:p>
              <a:p>
                <a:endParaRPr lang="en-US" dirty="0">
                  <a:sym typeface="Wingdings" panose="05000000000000000000" pitchFamily="2" charset="2"/>
                </a:endParaRPr>
              </a:p>
              <a:p>
                <a:endParaRPr lang="en-US" dirty="0" smtClean="0">
                  <a:sym typeface="Wingdings" panose="05000000000000000000" pitchFamily="2" charset="2"/>
                </a:endParaRPr>
              </a:p>
              <a:p>
                <a:endParaRPr lang="en-US" dirty="0"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640" t="-1183" r="-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50443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42138"/>
              </p:ext>
            </p:extLst>
          </p:nvPr>
        </p:nvGraphicFramePr>
        <p:xfrm>
          <a:off x="1543050" y="1485900"/>
          <a:ext cx="3077308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r:id="rId4" imgW="2667000" imgH="241300" progId="Equation.DSMT4">
                  <p:embed/>
                </p:oleObj>
              </mc:Choice>
              <mc:Fallback>
                <p:oleObj r:id="rId4" imgW="26670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1485900"/>
                        <a:ext cx="3077308" cy="285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" y="50443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147769"/>
              </p:ext>
            </p:extLst>
          </p:nvPr>
        </p:nvGraphicFramePr>
        <p:xfrm>
          <a:off x="1447800" y="2069049"/>
          <a:ext cx="3319097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r:id="rId6" imgW="2870200" imgH="241300" progId="Equation.DSMT4">
                  <p:embed/>
                </p:oleObj>
              </mc:Choice>
              <mc:Fallback>
                <p:oleObj r:id="rId6" imgW="2870200" imgH="2413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069049"/>
                        <a:ext cx="3319097" cy="285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" y="50443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43310"/>
              </p:ext>
            </p:extLst>
          </p:nvPr>
        </p:nvGraphicFramePr>
        <p:xfrm>
          <a:off x="1371600" y="3414713"/>
          <a:ext cx="2914650" cy="281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r:id="rId8" imgW="2565400" imgH="241300" progId="Equation.DSMT4">
                  <p:embed/>
                </p:oleObj>
              </mc:Choice>
              <mc:Fallback>
                <p:oleObj r:id="rId8" imgW="25654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414713"/>
                        <a:ext cx="2914650" cy="2813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" y="50443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977971"/>
              </p:ext>
            </p:extLst>
          </p:nvPr>
        </p:nvGraphicFramePr>
        <p:xfrm>
          <a:off x="1371599" y="3700462"/>
          <a:ext cx="3631223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r:id="rId10" imgW="2997200" imgH="241300" progId="Equation.DSMT4">
                  <p:embed/>
                </p:oleObj>
              </mc:Choice>
              <mc:Fallback>
                <p:oleObj r:id="rId10" imgW="2997200" imgH="2413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599" y="3700462"/>
                        <a:ext cx="3631223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441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649432"/>
            <a:ext cx="5829300" cy="642938"/>
          </a:xfrm>
        </p:spPr>
        <p:txBody>
          <a:bodyPr/>
          <a:lstStyle/>
          <a:p>
            <a:r>
              <a:rPr lang="en-US" dirty="0"/>
              <a:t>ROME (Removal Of Measurement Error)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42900" y="1143000"/>
                <a:ext cx="6229350" cy="2314575"/>
              </a:xfrm>
            </p:spPr>
            <p:txBody>
              <a:bodyPr/>
              <a:lstStyle/>
              <a:p>
                <a:r>
                  <a:rPr lang="en-US" dirty="0" smtClean="0"/>
                  <a:t>Equate the corresponding equations, subtract them in turn, and re-arrange to get: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g is the gain from the DAC to the ADC </a:t>
                </a:r>
                <a:r>
                  <a:rPr lang="en-US" dirty="0" smtClean="0">
                    <a:sym typeface="Wingdings" panose="05000000000000000000" pitchFamily="2" charset="2"/>
                  </a:rPr>
                  <a:t> can be computed locally for each ADC LSB segment since ADC is highly non-linear</a:t>
                </a:r>
                <a:endParaRPr lang="en-US" dirty="0" smtClean="0"/>
              </a:p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𝐶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𝐴𝐷𝐶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𝐶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𝐴𝐷𝐶</m:t>
                        </m:r>
                      </m:sub>
                    </m:sSub>
                  </m:oMath>
                </a14:m>
                <a:r>
                  <a:rPr lang="en-US" dirty="0" smtClean="0"/>
                  <a:t> , then the ADC’s INL terms cancel out.</a:t>
                </a:r>
              </a:p>
              <a:p>
                <a:r>
                  <a:rPr lang="en-US" dirty="0" smtClean="0"/>
                  <a:t>If they belong to the same ADC LSB segment and are “close”, then too, the error term can be neglected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2900" y="1143000"/>
                <a:ext cx="6229350" cy="2314575"/>
              </a:xfrm>
              <a:blipFill>
                <a:blip r:embed="rId4"/>
                <a:stretch>
                  <a:fillRect l="-196" t="-1319" r="-587" b="-29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50443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114035"/>
              </p:ext>
            </p:extLst>
          </p:nvPr>
        </p:nvGraphicFramePr>
        <p:xfrm>
          <a:off x="1943100" y="1645811"/>
          <a:ext cx="1714500" cy="1003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r:id="rId5" imgW="1816100" imgH="1066800" progId="Equation.DSMT4">
                  <p:embed/>
                </p:oleObj>
              </mc:Choice>
              <mc:Fallback>
                <p:oleObj r:id="rId5" imgW="1816100" imgH="1066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1645811"/>
                        <a:ext cx="1714500" cy="10036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Brace 8"/>
          <p:cNvSpPr/>
          <p:nvPr/>
        </p:nvSpPr>
        <p:spPr bwMode="auto">
          <a:xfrm rot="10800000">
            <a:off x="1561104" y="2306520"/>
            <a:ext cx="114300" cy="342900"/>
          </a:xfrm>
          <a:prstGeom prst="righ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00050" y="2318395"/>
                <a:ext cx="1183914" cy="300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dirty="0">
                    <a:latin typeface="Arial" panose="020B0604020202020204" pitchFamily="34" charset="0"/>
                    <a:cs typeface="Arial" panose="020B0604020202020204" pitchFamily="34" charset="0"/>
                  </a:rPr>
                  <a:t>Error term </a:t>
                </a:r>
                <a14:m>
                  <m:oMath xmlns:m="http://schemas.openxmlformats.org/officeDocument/2006/math">
                    <m:r>
                      <a:rPr lang="en-US" sz="1350" i="1">
                        <a:latin typeface="Cambria Math"/>
                        <a:cs typeface="Arial" panose="020B0604020202020204" pitchFamily="34" charset="0"/>
                      </a:rPr>
                      <m:t>𝑒𝑟</m:t>
                    </m:r>
                  </m:oMath>
                </a14:m>
                <a:endParaRPr lang="en-US" sz="135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2318395"/>
                <a:ext cx="1183914" cy="300082"/>
              </a:xfrm>
              <a:prstGeom prst="rect">
                <a:avLst/>
              </a:prstGeom>
              <a:blipFill>
                <a:blip r:embed="rId7"/>
                <a:stretch>
                  <a:fillRect l="-1546" t="-2000" b="-1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310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ROME (Removal Of Measurement Error)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How do we guarantee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𝐶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1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𝐴𝐷𝐶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𝐶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𝐴𝐷𝐶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are equal or close to each other?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40" t="-11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14846"/>
            <a:ext cx="4998842" cy="3145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07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642937"/>
            <a:ext cx="5829300" cy="642938"/>
          </a:xfrm>
        </p:spPr>
        <p:txBody>
          <a:bodyPr/>
          <a:lstStyle/>
          <a:p>
            <a:r>
              <a:rPr lang="en-US" dirty="0"/>
              <a:t>ROME (Removal Of Measurement Error)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" y="1257300"/>
            <a:ext cx="1485900" cy="2314575"/>
          </a:xfrm>
        </p:spPr>
        <p:txBody>
          <a:bodyPr/>
          <a:lstStyle/>
          <a:p>
            <a:r>
              <a:rPr lang="en-US" dirty="0" smtClean="0"/>
              <a:t>Dummy example</a:t>
            </a:r>
          </a:p>
          <a:p>
            <a:r>
              <a:rPr lang="en-US" dirty="0"/>
              <a:t>Effectively, error due to measurement device “removed”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377862"/>
              </p:ext>
            </p:extLst>
          </p:nvPr>
        </p:nvGraphicFramePr>
        <p:xfrm>
          <a:off x="1485900" y="1085850"/>
          <a:ext cx="5186363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Worksheet" r:id="rId3" imgW="6915191" imgH="3949740" progId="Excel.Sheet.12">
                  <p:embed/>
                </p:oleObj>
              </mc:Choice>
              <mc:Fallback>
                <p:oleObj name="Worksheet" r:id="rId3" imgW="6915191" imgH="39497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85900" y="1085850"/>
                        <a:ext cx="5186363" cy="296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ight Arrow 17"/>
          <p:cNvSpPr/>
          <p:nvPr/>
        </p:nvSpPr>
        <p:spPr bwMode="auto">
          <a:xfrm>
            <a:off x="3771900" y="2057400"/>
            <a:ext cx="571500" cy="3429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95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uSMILE</a:t>
            </a:r>
            <a:r>
              <a:rPr lang="en-US" dirty="0" smtClean="0"/>
              <a:t>-ROME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uSMILE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reduces number of variables to be estimated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ROME  removes measurement error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Combine the 2 ideas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Substitute the segmented INL model into the ROME equation: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50443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805350"/>
              </p:ext>
            </p:extLst>
          </p:nvPr>
        </p:nvGraphicFramePr>
        <p:xfrm>
          <a:off x="1283751" y="2495550"/>
          <a:ext cx="4260403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r:id="rId3" imgW="2654300" imgH="1003300" progId="Equation.DSMT4">
                  <p:embed/>
                </p:oleObj>
              </mc:Choice>
              <mc:Fallback>
                <p:oleObj r:id="rId3" imgW="2654300" imgH="1003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3751" y="2495550"/>
                        <a:ext cx="4260403" cy="1600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853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uSMILE</a:t>
            </a:r>
            <a:r>
              <a:rPr lang="en-US" dirty="0" smtClean="0"/>
              <a:t>-ROME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such equation for each row of A1 and A2. Discard rows when ADC codes not “nearby”</a:t>
            </a:r>
          </a:p>
          <a:p>
            <a:r>
              <a:rPr lang="en-US" dirty="0" smtClean="0"/>
              <a:t>Number of unknowns &lt;&lt; number of equations</a:t>
            </a:r>
          </a:p>
          <a:p>
            <a:r>
              <a:rPr lang="en-US" dirty="0" smtClean="0"/>
              <a:t>Overdetermined system </a:t>
            </a:r>
            <a:r>
              <a:rPr lang="en-US" dirty="0" smtClean="0">
                <a:sym typeface="Wingdings" panose="05000000000000000000" pitchFamily="2" charset="2"/>
              </a:rPr>
              <a:t> Method of</a:t>
            </a:r>
            <a:r>
              <a:rPr lang="en-US" dirty="0" smtClean="0"/>
              <a:t> Least-squares to estimate unknown vectors </a:t>
            </a:r>
            <a:r>
              <a:rPr lang="en-US" dirty="0" err="1" smtClean="0"/>
              <a:t>eM</a:t>
            </a:r>
            <a:r>
              <a:rPr lang="en-US" dirty="0" smtClean="0"/>
              <a:t>, </a:t>
            </a:r>
            <a:r>
              <a:rPr lang="en-US" dirty="0" err="1" smtClean="0"/>
              <a:t>eI</a:t>
            </a:r>
            <a:r>
              <a:rPr lang="en-US" dirty="0" smtClean="0"/>
              <a:t> and </a:t>
            </a:r>
            <a:r>
              <a:rPr lang="en-US" dirty="0" err="1" smtClean="0"/>
              <a:t>eL</a:t>
            </a:r>
            <a:r>
              <a:rPr lang="en-US" dirty="0" smtClean="0"/>
              <a:t> and the voltage shift</a:t>
            </a:r>
          </a:p>
          <a:p>
            <a:r>
              <a:rPr lang="en-US" dirty="0" smtClean="0"/>
              <a:t>Reconstruct the INL of the DAC from these estimated variables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50443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514863"/>
              </p:ext>
            </p:extLst>
          </p:nvPr>
        </p:nvGraphicFramePr>
        <p:xfrm>
          <a:off x="1943100" y="3028950"/>
          <a:ext cx="282892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r:id="rId4" imgW="2095500" imgH="190500" progId="Equation.DSMT4">
                  <p:embed/>
                </p:oleObj>
              </mc:Choice>
              <mc:Fallback>
                <p:oleObj r:id="rId4" imgW="2095500" imgH="1905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3028950"/>
                        <a:ext cx="2828925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782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DUT </a:t>
                </a:r>
                <a:r>
                  <a:rPr lang="en-US" dirty="0" smtClean="0">
                    <a:sym typeface="Wingdings" panose="05000000000000000000" pitchFamily="2" charset="2"/>
                  </a:rPr>
                  <a:t> 16b </a:t>
                </a:r>
                <a:r>
                  <a:rPr lang="en-US" dirty="0" smtClean="0"/>
                  <a:t>R-2R </a:t>
                </a:r>
                <a:r>
                  <a:rPr lang="en-US" dirty="0"/>
                  <a:t>D</a:t>
                </a:r>
                <a:r>
                  <a:rPr lang="en-US" dirty="0" smtClean="0"/>
                  <a:t>AC modeled with resistor mismatches</a:t>
                </a:r>
              </a:p>
              <a:p>
                <a:r>
                  <a:rPr lang="en-US" dirty="0" smtClean="0"/>
                  <a:t>Measurement device </a:t>
                </a:r>
                <a:r>
                  <a:rPr lang="en-US" dirty="0" smtClean="0">
                    <a:sym typeface="Wingdings" panose="05000000000000000000" pitchFamily="2" charset="2"/>
                  </a:rPr>
                  <a:t> 16b SAR ADC modeled with capacitor mismatches. Scale down cap after 8 MSB bits</a:t>
                </a:r>
              </a:p>
              <a:p>
                <a:r>
                  <a:rPr lang="en-US" dirty="0" smtClean="0">
                    <a:sym typeface="Wingdings" panose="05000000000000000000" pitchFamily="2" charset="2"/>
                  </a:rPr>
                  <a:t>Additive noise at 0.5 LSB level</a:t>
                </a:r>
              </a:p>
              <a:p>
                <a:r>
                  <a:rPr lang="en-US" dirty="0" smtClean="0">
                    <a:sym typeface="Wingdings" panose="05000000000000000000" pitchFamily="2" charset="2"/>
                  </a:rPr>
                  <a:t>To demonstrate method, bad linearity ADC used </a:t>
                </a:r>
              </a:p>
              <a:p>
                <a:r>
                  <a:rPr lang="en-US" dirty="0" smtClean="0">
                    <a:sym typeface="Wingdings" panose="05000000000000000000" pitchFamily="2" charset="2"/>
                  </a:rPr>
                  <a:t>INL of ADC around +/-10 LSB level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sym typeface="Wingdings" panose="05000000000000000000" pitchFamily="2" charset="2"/>
                      </a:rPr>
                      <m:t>⇒</m:t>
                    </m:r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 ~12b linear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40" t="-11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7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28750"/>
            <a:ext cx="308219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760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16b DAC with 8-4-4 </a:t>
                </a:r>
                <a:r>
                  <a:rPr lang="en-US" dirty="0"/>
                  <a:t>segmentation of the DAC’s </a:t>
                </a:r>
                <a:r>
                  <a:rPr lang="en-US" dirty="0" smtClean="0"/>
                  <a:t>INL</a:t>
                </a:r>
              </a:p>
              <a:p>
                <a:r>
                  <a:rPr lang="en-US" dirty="0" smtClean="0"/>
                  <a:t>2 samples per DAC code </a:t>
                </a:r>
                <a:r>
                  <a:rPr lang="en-US" dirty="0" smtClean="0">
                    <a:sym typeface="Wingdings" panose="05000000000000000000" pitchFamily="2" charset="2"/>
                  </a:rPr>
                  <a:t> one with and one without offset</a:t>
                </a:r>
              </a:p>
              <a:p>
                <a:r>
                  <a:rPr lang="en-US" dirty="0" smtClean="0">
                    <a:sym typeface="Wingdings" panose="05000000000000000000" pitchFamily="2" charset="2"/>
                  </a:rPr>
                  <a:t>Number of equations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sym typeface="Wingdings" panose="05000000000000000000" pitchFamily="2" charset="2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sym typeface="Wingdings" panose="05000000000000000000" pitchFamily="2" charset="2"/>
                          </a:rPr>
                          <m:t>16</m:t>
                        </m:r>
                      </m:sup>
                    </m:sSup>
                    <m:r>
                      <a:rPr lang="en-US" b="0" i="1" smtClean="0">
                        <a:latin typeface="Cambria Math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US" dirty="0" smtClean="0"/>
                  <a:t> where r is the number of discarded rows. Say 20% of equations are discarded.</a:t>
                </a:r>
              </a:p>
              <a:p>
                <a:r>
                  <a:rPr lang="en-US" dirty="0" smtClean="0"/>
                  <a:t>Number of variables ~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Effective number of measurements per unknown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  <a:sym typeface="Wingdings" panose="05000000000000000000" pitchFamily="2" charset="2"/>
                              </a:rPr>
                              <m:t>0.8×2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  <a:sym typeface="Wingdings" panose="05000000000000000000" pitchFamily="2" charset="2"/>
                              </a:rPr>
                              <m:t>16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8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den>
                    </m:f>
                    <m:r>
                      <m:rPr>
                        <m:nor/>
                      </m:rPr>
                      <a:rPr lang="en-US" dirty="0">
                        <a:sym typeface="Wingdings" panose="05000000000000000000" pitchFamily="2" charset="2"/>
                      </a:rPr>
                      <m:t>≈</m:t>
                    </m:r>
                    <m:r>
                      <a:rPr lang="en-US" b="0" i="1" smtClean="0">
                        <a:latin typeface="Cambria Math"/>
                        <a:sym typeface="Wingdings" panose="05000000000000000000" pitchFamily="2" charset="2"/>
                      </a:rPr>
                      <m:t>180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Equivalent to conventional testing with 180 “hits per code”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640" t="-11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50443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78945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the growth of the Internet-of-things, the DAC volume and performance requirements have </a:t>
            </a:r>
            <a:r>
              <a:rPr lang="en-US" dirty="0" smtClean="0"/>
              <a:t>increased </a:t>
            </a:r>
            <a:r>
              <a:rPr lang="en-US" dirty="0"/>
              <a:t>significantly, </a:t>
            </a:r>
            <a:r>
              <a:rPr lang="en-US" dirty="0" smtClean="0"/>
              <a:t>and </a:t>
            </a:r>
            <a:r>
              <a:rPr lang="en-US" dirty="0"/>
              <a:t>the test cost </a:t>
            </a:r>
            <a:r>
              <a:rPr lang="en-US" dirty="0" smtClean="0"/>
              <a:t>too keeps </a:t>
            </a:r>
            <a:r>
              <a:rPr lang="en-US" dirty="0"/>
              <a:t>increasing. </a:t>
            </a:r>
          </a:p>
          <a:p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/>
              <a:t>is an urgent need to develop low-cost methods for characterization and testing of DACs. </a:t>
            </a:r>
          </a:p>
          <a:p>
            <a:r>
              <a:rPr lang="en-US" dirty="0"/>
              <a:t>Traditional testing of DAC static linearity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a </a:t>
            </a:r>
            <a:r>
              <a:rPr lang="en-US" dirty="0"/>
              <a:t>digital voltmeter (DVM) or a digital waveform </a:t>
            </a:r>
            <a:r>
              <a:rPr lang="en-US" dirty="0" smtClean="0"/>
              <a:t>recorder with multiple samples per code to average out noise</a:t>
            </a:r>
          </a:p>
          <a:p>
            <a:r>
              <a:rPr lang="en-US" dirty="0"/>
              <a:t>2 major challenges:</a:t>
            </a:r>
          </a:p>
          <a:p>
            <a:pPr lvl="1"/>
            <a:r>
              <a:rPr lang="en-US" dirty="0"/>
              <a:t>Long </a:t>
            </a:r>
            <a:r>
              <a:rPr lang="en-US" dirty="0" smtClean="0"/>
              <a:t>test </a:t>
            </a:r>
            <a:r>
              <a:rPr lang="en-US" dirty="0"/>
              <a:t>time </a:t>
            </a:r>
          </a:p>
          <a:p>
            <a:pPr lvl="1"/>
            <a:r>
              <a:rPr lang="en-US" dirty="0"/>
              <a:t>Expensive test equipment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31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0" y="1600200"/>
            <a:ext cx="3683001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3273879" y="1714500"/>
            <a:ext cx="3579668" cy="1777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181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Robustness test: </a:t>
            </a:r>
            <a:r>
              <a:rPr lang="en-US" dirty="0"/>
              <a:t>100 simulations </a:t>
            </a:r>
            <a:r>
              <a:rPr lang="en-US" dirty="0" smtClean="0"/>
              <a:t>with </a:t>
            </a:r>
            <a:r>
              <a:rPr lang="en-US" dirty="0"/>
              <a:t>100 randomly generated 16-bit DACs and 16-bit </a:t>
            </a:r>
            <a:r>
              <a:rPr lang="en-US" dirty="0" smtClean="0"/>
              <a:t>ADCs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1657350"/>
            <a:ext cx="3098717" cy="2319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43643" y="2171700"/>
            <a:ext cx="26860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marL="257175" indent="-257175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57213" indent="-214313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  <a:cs typeface="Arial" panose="020B0604020202020204" pitchFamily="34" charset="0"/>
              </a:defRPr>
            </a:lvl2pPr>
            <a:lvl3pPr marL="857250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  <a:cs typeface="Arial" panose="020B0604020202020204" pitchFamily="34" charset="0"/>
              </a:defRPr>
            </a:lvl3pPr>
            <a:lvl4pPr marL="1200150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  <a:cs typeface="Arial" panose="020B0604020202020204" pitchFamily="34" charset="0"/>
              </a:defRPr>
            </a:lvl4pPr>
            <a:lvl5pPr marL="1543050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  <a:cs typeface="Arial" panose="020B0604020202020204" pitchFamily="34" charset="0"/>
              </a:defRPr>
            </a:lvl5pPr>
            <a:lvl6pPr marL="1885950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000">
                <a:solidFill>
                  <a:srgbClr val="7A6E67"/>
                </a:solidFill>
                <a:latin typeface="+mn-lt"/>
                <a:ea typeface="Geneva" charset="-128"/>
              </a:defRPr>
            </a:lvl6pPr>
            <a:lvl7pPr marL="2228850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000">
                <a:solidFill>
                  <a:srgbClr val="7A6E67"/>
                </a:solidFill>
                <a:latin typeface="+mn-lt"/>
                <a:ea typeface="Geneva" charset="-128"/>
              </a:defRPr>
            </a:lvl7pPr>
            <a:lvl8pPr marL="2571750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000">
                <a:solidFill>
                  <a:srgbClr val="7A6E67"/>
                </a:solidFill>
                <a:latin typeface="+mn-lt"/>
                <a:ea typeface="Geneva" charset="-128"/>
              </a:defRPr>
            </a:lvl8pPr>
            <a:lvl9pPr marL="2914650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000">
                <a:solidFill>
                  <a:srgbClr val="7A6E67"/>
                </a:solidFill>
                <a:latin typeface="+mn-lt"/>
                <a:ea typeface="Geneva" charset="-128"/>
              </a:defRPr>
            </a:lvl9pPr>
          </a:lstStyle>
          <a:p>
            <a:r>
              <a:rPr lang="en-US" sz="1500" dirty="0"/>
              <a:t>Maximum error = max(</a:t>
            </a:r>
            <a:r>
              <a:rPr lang="en-US" sz="1500" dirty="0" err="1"/>
              <a:t>INL_est</a:t>
            </a:r>
            <a:r>
              <a:rPr lang="en-US" sz="1500" dirty="0"/>
              <a:t> – </a:t>
            </a:r>
            <a:r>
              <a:rPr lang="en-US" sz="1500" dirty="0" err="1"/>
              <a:t>INL_tru</a:t>
            </a:r>
            <a:r>
              <a:rPr lang="en-US" sz="1500" dirty="0"/>
              <a:t>) </a:t>
            </a:r>
          </a:p>
          <a:p>
            <a:r>
              <a:rPr lang="en-US" sz="1500" dirty="0"/>
              <a:t>Minimum error = min(</a:t>
            </a:r>
            <a:r>
              <a:rPr lang="en-US" sz="1500" dirty="0" err="1"/>
              <a:t>INL_est</a:t>
            </a:r>
            <a:r>
              <a:rPr lang="en-US" sz="1500" dirty="0"/>
              <a:t> – </a:t>
            </a:r>
            <a:r>
              <a:rPr lang="en-US" sz="1500" dirty="0" err="1"/>
              <a:t>INL_tru</a:t>
            </a:r>
            <a:r>
              <a:rPr lang="en-US" sz="1500" dirty="0"/>
              <a:t>)</a:t>
            </a:r>
          </a:p>
          <a:p>
            <a:pPr eaLnBrk="1" hangingPunct="1"/>
            <a:endParaRPr lang="en-US" sz="1500" kern="0" dirty="0"/>
          </a:p>
        </p:txBody>
      </p:sp>
    </p:spTree>
    <p:extLst>
      <p:ext uri="{BB962C8B-B14F-4D97-AF65-F5344CB8AC3E}">
        <p14:creationId xmlns:p14="http://schemas.microsoft.com/office/powerpoint/2010/main" val="14318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1600200"/>
            <a:ext cx="3028950" cy="2267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Robustness test: </a:t>
            </a:r>
            <a:r>
              <a:rPr lang="en-US" dirty="0"/>
              <a:t>100 simulations </a:t>
            </a:r>
            <a:r>
              <a:rPr lang="en-US" dirty="0" smtClean="0"/>
              <a:t>with </a:t>
            </a:r>
            <a:r>
              <a:rPr lang="en-US" dirty="0"/>
              <a:t>100 randomly generated 16-bit DACs and 16-bit </a:t>
            </a:r>
            <a:r>
              <a:rPr lang="en-US" dirty="0" smtClean="0"/>
              <a:t>ADCs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00050" y="2057400"/>
            <a:ext cx="26860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marL="257175" indent="-257175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57213" indent="-214313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  <a:cs typeface="Arial" panose="020B0604020202020204" pitchFamily="34" charset="0"/>
              </a:defRPr>
            </a:lvl2pPr>
            <a:lvl3pPr marL="857250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  <a:cs typeface="Arial" panose="020B0604020202020204" pitchFamily="34" charset="0"/>
              </a:defRPr>
            </a:lvl3pPr>
            <a:lvl4pPr marL="1200150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  <a:cs typeface="Arial" panose="020B0604020202020204" pitchFamily="34" charset="0"/>
              </a:defRPr>
            </a:lvl4pPr>
            <a:lvl5pPr marL="1543050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  <a:cs typeface="Arial" panose="020B0604020202020204" pitchFamily="34" charset="0"/>
              </a:defRPr>
            </a:lvl5pPr>
            <a:lvl6pPr marL="1885950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000">
                <a:solidFill>
                  <a:srgbClr val="7A6E67"/>
                </a:solidFill>
                <a:latin typeface="+mn-lt"/>
                <a:ea typeface="Geneva" charset="-128"/>
              </a:defRPr>
            </a:lvl6pPr>
            <a:lvl7pPr marL="2228850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000">
                <a:solidFill>
                  <a:srgbClr val="7A6E67"/>
                </a:solidFill>
                <a:latin typeface="+mn-lt"/>
                <a:ea typeface="Geneva" charset="-128"/>
              </a:defRPr>
            </a:lvl7pPr>
            <a:lvl8pPr marL="2571750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000">
                <a:solidFill>
                  <a:srgbClr val="7A6E67"/>
                </a:solidFill>
                <a:latin typeface="+mn-lt"/>
                <a:ea typeface="Geneva" charset="-128"/>
              </a:defRPr>
            </a:lvl8pPr>
            <a:lvl9pPr marL="2914650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charset="0"/>
              <a:buChar char="•"/>
              <a:defRPr sz="2000">
                <a:solidFill>
                  <a:srgbClr val="7A6E67"/>
                </a:solidFill>
                <a:latin typeface="+mn-lt"/>
                <a:ea typeface="Geneva" charset="-128"/>
              </a:defRPr>
            </a:lvl9pPr>
          </a:lstStyle>
          <a:p>
            <a:pPr eaLnBrk="1" hangingPunct="1"/>
            <a:r>
              <a:rPr lang="en-US" sz="1500" dirty="0"/>
              <a:t>X-axis </a:t>
            </a:r>
            <a:r>
              <a:rPr lang="en-US" sz="1500" dirty="0">
                <a:sym typeface="Wingdings" panose="05000000000000000000" pitchFamily="2" charset="2"/>
              </a:rPr>
              <a:t> </a:t>
            </a:r>
            <a:r>
              <a:rPr lang="en-US" sz="1500" dirty="0"/>
              <a:t>max(abs(</a:t>
            </a:r>
            <a:r>
              <a:rPr lang="en-US" sz="1500" dirty="0" err="1"/>
              <a:t>INL_tru</a:t>
            </a:r>
            <a:r>
              <a:rPr lang="en-US" sz="1500" dirty="0"/>
              <a:t>))</a:t>
            </a:r>
          </a:p>
          <a:p>
            <a:pPr eaLnBrk="1" hangingPunct="1"/>
            <a:r>
              <a:rPr lang="en-US" sz="1500" dirty="0"/>
              <a:t>Y-axis </a:t>
            </a:r>
            <a:r>
              <a:rPr lang="en-US" sz="1500" dirty="0">
                <a:sym typeface="Wingdings" panose="05000000000000000000" pitchFamily="2" charset="2"/>
              </a:rPr>
              <a:t></a:t>
            </a:r>
            <a:r>
              <a:rPr lang="en-US" sz="1500" dirty="0"/>
              <a:t> max(abs(</a:t>
            </a:r>
            <a:r>
              <a:rPr lang="en-US" sz="1500" dirty="0" err="1"/>
              <a:t>INL_est</a:t>
            </a:r>
            <a:r>
              <a:rPr lang="en-US" sz="1500" dirty="0"/>
              <a:t>))</a:t>
            </a:r>
          </a:p>
          <a:p>
            <a:pPr eaLnBrk="1" hangingPunct="1"/>
            <a:r>
              <a:rPr lang="en-US" sz="1500" kern="0" dirty="0"/>
              <a:t>+/-0.3 LSB bands around y=x line</a:t>
            </a:r>
            <a:endParaRPr lang="en-US" sz="1500" kern="0" dirty="0"/>
          </a:p>
        </p:txBody>
      </p:sp>
      <p:sp>
        <p:nvSpPr>
          <p:cNvPr id="5" name="TextBox 4"/>
          <p:cNvSpPr txBox="1"/>
          <p:nvPr/>
        </p:nvSpPr>
        <p:spPr>
          <a:xfrm>
            <a:off x="4800601" y="1957977"/>
            <a:ext cx="5950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=x+0.3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23837" y="3278401"/>
            <a:ext cx="56618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y=x-0.3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600" y="2828925"/>
            <a:ext cx="36740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y=x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 rot="1319887">
            <a:off x="3997617" y="3342701"/>
            <a:ext cx="231569" cy="44550"/>
          </a:xfrm>
          <a:custGeom>
            <a:avLst/>
            <a:gdLst>
              <a:gd name="connsiteX0" fmla="*/ 255320 w 255320"/>
              <a:gd name="connsiteY0" fmla="*/ 0 h 53564"/>
              <a:gd name="connsiteX1" fmla="*/ 77190 w 255320"/>
              <a:gd name="connsiteY1" fmla="*/ 53439 h 53564"/>
              <a:gd name="connsiteX2" fmla="*/ 0 w 255320"/>
              <a:gd name="connsiteY2" fmla="*/ 11876 h 53564"/>
              <a:gd name="connsiteX0" fmla="*/ 308758 w 308758"/>
              <a:gd name="connsiteY0" fmla="*/ 5937 h 59400"/>
              <a:gd name="connsiteX1" fmla="*/ 130628 w 308758"/>
              <a:gd name="connsiteY1" fmla="*/ 59376 h 59400"/>
              <a:gd name="connsiteX2" fmla="*/ 0 w 308758"/>
              <a:gd name="connsiteY2" fmla="*/ 0 h 5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758" h="59400">
                <a:moveTo>
                  <a:pt x="308758" y="5937"/>
                </a:moveTo>
                <a:cubicBezTo>
                  <a:pt x="240969" y="31667"/>
                  <a:pt x="182088" y="60365"/>
                  <a:pt x="130628" y="59376"/>
                </a:cubicBezTo>
                <a:cubicBezTo>
                  <a:pt x="79168" y="58387"/>
                  <a:pt x="17318" y="21771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5103546" y="2514600"/>
            <a:ext cx="116069" cy="398719"/>
          </a:xfrm>
          <a:custGeom>
            <a:avLst/>
            <a:gdLst>
              <a:gd name="connsiteX0" fmla="*/ 255320 w 255320"/>
              <a:gd name="connsiteY0" fmla="*/ 0 h 53564"/>
              <a:gd name="connsiteX1" fmla="*/ 77190 w 255320"/>
              <a:gd name="connsiteY1" fmla="*/ 53439 h 53564"/>
              <a:gd name="connsiteX2" fmla="*/ 0 w 255320"/>
              <a:gd name="connsiteY2" fmla="*/ 11876 h 53564"/>
              <a:gd name="connsiteX0" fmla="*/ 308758 w 308758"/>
              <a:gd name="connsiteY0" fmla="*/ 5937 h 59400"/>
              <a:gd name="connsiteX1" fmla="*/ 130628 w 308758"/>
              <a:gd name="connsiteY1" fmla="*/ 59376 h 59400"/>
              <a:gd name="connsiteX2" fmla="*/ 0 w 308758"/>
              <a:gd name="connsiteY2" fmla="*/ 0 h 59400"/>
              <a:gd name="connsiteX0" fmla="*/ 201880 w 201880"/>
              <a:gd name="connsiteY0" fmla="*/ 231568 h 234363"/>
              <a:gd name="connsiteX1" fmla="*/ 130628 w 201880"/>
              <a:gd name="connsiteY1" fmla="*/ 59376 h 234363"/>
              <a:gd name="connsiteX2" fmla="*/ 0 w 201880"/>
              <a:gd name="connsiteY2" fmla="*/ 0 h 234363"/>
              <a:gd name="connsiteX0" fmla="*/ 78465 w 204256"/>
              <a:gd name="connsiteY0" fmla="*/ 475013 h 478592"/>
              <a:gd name="connsiteX1" fmla="*/ 7213 w 204256"/>
              <a:gd name="connsiteY1" fmla="*/ 302821 h 478592"/>
              <a:gd name="connsiteX2" fmla="*/ 203156 w 204256"/>
              <a:gd name="connsiteY2" fmla="*/ 0 h 478592"/>
              <a:gd name="connsiteX0" fmla="*/ 15751 w 154758"/>
              <a:gd name="connsiteY0" fmla="*/ 475013 h 478592"/>
              <a:gd name="connsiteX1" fmla="*/ 140442 w 154758"/>
              <a:gd name="connsiteY1" fmla="*/ 302821 h 478592"/>
              <a:gd name="connsiteX2" fmla="*/ 140442 w 154758"/>
              <a:gd name="connsiteY2" fmla="*/ 0 h 478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758" h="478592">
                <a:moveTo>
                  <a:pt x="15751" y="475013"/>
                </a:moveTo>
                <a:cubicBezTo>
                  <a:pt x="-52038" y="500743"/>
                  <a:pt x="119660" y="381990"/>
                  <a:pt x="140442" y="302821"/>
                </a:cubicBezTo>
                <a:cubicBezTo>
                  <a:pt x="161224" y="223652"/>
                  <a:pt x="157760" y="21771"/>
                  <a:pt x="14044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5311982" y="2061852"/>
            <a:ext cx="365166" cy="68098"/>
          </a:xfrm>
          <a:custGeom>
            <a:avLst/>
            <a:gdLst>
              <a:gd name="connsiteX0" fmla="*/ 0 w 457200"/>
              <a:gd name="connsiteY0" fmla="*/ 11876 h 11876"/>
              <a:gd name="connsiteX1" fmla="*/ 267195 w 457200"/>
              <a:gd name="connsiteY1" fmla="*/ 0 h 11876"/>
              <a:gd name="connsiteX2" fmla="*/ 457200 w 457200"/>
              <a:gd name="connsiteY2" fmla="*/ 11876 h 11876"/>
              <a:gd name="connsiteX0" fmla="*/ 0 w 486888"/>
              <a:gd name="connsiteY0" fmla="*/ 3459 h 14332"/>
              <a:gd name="connsiteX1" fmla="*/ 296883 w 486888"/>
              <a:gd name="connsiteY1" fmla="*/ 2456 h 14332"/>
              <a:gd name="connsiteX2" fmla="*/ 486888 w 486888"/>
              <a:gd name="connsiteY2" fmla="*/ 14332 h 14332"/>
              <a:gd name="connsiteX0" fmla="*/ 0 w 486888"/>
              <a:gd name="connsiteY0" fmla="*/ 1003 h 11876"/>
              <a:gd name="connsiteX1" fmla="*/ 296883 w 486888"/>
              <a:gd name="connsiteY1" fmla="*/ 0 h 11876"/>
              <a:gd name="connsiteX2" fmla="*/ 486888 w 486888"/>
              <a:gd name="connsiteY2" fmla="*/ 11876 h 11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6888" h="11876">
                <a:moveTo>
                  <a:pt x="0" y="1003"/>
                </a:moveTo>
                <a:lnTo>
                  <a:pt x="296883" y="0"/>
                </a:lnTo>
                <a:cubicBezTo>
                  <a:pt x="378031" y="1812"/>
                  <a:pt x="429985" y="5938"/>
                  <a:pt x="486888" y="1187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2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fast, low-cost method for static linearity testing of DACs is presented </a:t>
            </a:r>
            <a:endParaRPr lang="en-US" dirty="0" smtClean="0"/>
          </a:p>
          <a:p>
            <a:r>
              <a:rPr lang="en-US" dirty="0" err="1"/>
              <a:t>uSMILE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reduces number of variables to be estimated</a:t>
            </a:r>
          </a:p>
          <a:p>
            <a:r>
              <a:rPr lang="en-US" dirty="0">
                <a:sym typeface="Wingdings" panose="05000000000000000000" pitchFamily="2" charset="2"/>
              </a:rPr>
              <a:t>ROME  removes measurement </a:t>
            </a:r>
            <a:r>
              <a:rPr lang="en-US" dirty="0" smtClean="0">
                <a:sym typeface="Wingdings" panose="05000000000000000000" pitchFamily="2" charset="2"/>
              </a:rPr>
              <a:t>error</a:t>
            </a:r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llows </a:t>
            </a:r>
            <a:r>
              <a:rPr lang="en-US" dirty="0"/>
              <a:t>the testing of high linearity DACs with low-linearity on board </a:t>
            </a:r>
            <a:r>
              <a:rPr lang="en-US" dirty="0" smtClean="0"/>
              <a:t>digitizers</a:t>
            </a:r>
          </a:p>
          <a:p>
            <a:r>
              <a:rPr lang="en-US" dirty="0" smtClean="0"/>
              <a:t>On-board/on-chip low-linearity digitizer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>
                <a:sym typeface="Wingdings" panose="05000000000000000000" pitchFamily="2" charset="2"/>
              </a:rPr>
              <a:t>Test cost </a:t>
            </a:r>
            <a:r>
              <a:rPr lang="en-US" dirty="0" smtClean="0">
                <a:sym typeface="Wingdings" panose="05000000000000000000" pitchFamily="2" charset="2"/>
              </a:rPr>
              <a:t>↓</a:t>
            </a:r>
            <a:endParaRPr lang="en-US" dirty="0" smtClean="0"/>
          </a:p>
          <a:p>
            <a:r>
              <a:rPr lang="en-US" dirty="0" smtClean="0"/>
              <a:t>Fewer samples </a:t>
            </a:r>
            <a:r>
              <a:rPr lang="en-US" dirty="0" smtClean="0">
                <a:sym typeface="Wingdings" panose="05000000000000000000" pitchFamily="2" charset="2"/>
              </a:rPr>
              <a:t>Test time ↓  Test cost ↓</a:t>
            </a:r>
          </a:p>
          <a:p>
            <a:r>
              <a:rPr lang="en-US" dirty="0"/>
              <a:t>S</a:t>
            </a:r>
            <a:r>
              <a:rPr lang="en-US" dirty="0" smtClean="0"/>
              <a:t>ignificant </a:t>
            </a:r>
            <a:r>
              <a:rPr lang="en-US" dirty="0"/>
              <a:t>reduction in time and cost for static linearity testing of DACs as compared to the traditional method</a:t>
            </a:r>
            <a:endParaRPr lang="en-US" dirty="0" smtClean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07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test equipment is required to have significantly better accuracy and resolution than the specifications of the DAC itself. </a:t>
                </a:r>
              </a:p>
              <a:p>
                <a:r>
                  <a:rPr lang="en-US" dirty="0" smtClean="0"/>
                  <a:t>Multiple samples are needed to average out the noise. </a:t>
                </a:r>
              </a:p>
              <a:p>
                <a:r>
                  <a:rPr lang="en-US" dirty="0" smtClean="0"/>
                  <a:t>n-bit DAC, H </a:t>
                </a:r>
                <a:r>
                  <a:rPr lang="en-US" dirty="0"/>
                  <a:t>samples per </a:t>
                </a:r>
                <a:r>
                  <a:rPr lang="en-US" dirty="0" smtClean="0"/>
                  <a:t>code </a:t>
                </a:r>
                <a:r>
                  <a:rPr lang="en-US" dirty="0"/>
                  <a:t>for noise </a:t>
                </a:r>
                <a:r>
                  <a:rPr lang="en-US" dirty="0" smtClean="0"/>
                  <a:t>averaging</a:t>
                </a:r>
                <a:r>
                  <a:rPr lang="en-US" dirty="0"/>
                  <a:t>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>
                    <a:sym typeface="Wingdings" panose="05000000000000000000" pitchFamily="2" charset="2"/>
                  </a:rPr>
                  <a:t></a:t>
                </a:r>
                <a:r>
                  <a:rPr lang="en-US" dirty="0" smtClean="0"/>
                  <a:t> </a:t>
                </a:r>
                <a:r>
                  <a:rPr lang="en-US" dirty="0"/>
                  <a:t>a total of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𝐻</m:t>
                    </m:r>
                    <m:r>
                      <a:rPr lang="en-US" b="0" i="1" smtClean="0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 smtClean="0"/>
                  <a:t> output </a:t>
                </a:r>
                <a:r>
                  <a:rPr lang="en-US" dirty="0"/>
                  <a:t>voltages will have to be </a:t>
                </a:r>
                <a:r>
                  <a:rPr lang="en-US" dirty="0" smtClean="0"/>
                  <a:t>measured</a:t>
                </a:r>
              </a:p>
              <a:p>
                <a:r>
                  <a:rPr lang="en-US" dirty="0" smtClean="0"/>
                  <a:t>Ex: 16-bit DAC with H=64 </a:t>
                </a:r>
                <a:br>
                  <a:rPr lang="en-US" dirty="0" smtClean="0"/>
                </a:br>
                <a:r>
                  <a:rPr lang="en-US" dirty="0" smtClean="0">
                    <a:sym typeface="Wingdings" panose="05000000000000000000" pitchFamily="2" charset="2"/>
                  </a:rPr>
                  <a:t>Over 4 million samples. </a:t>
                </a:r>
                <a:br>
                  <a:rPr lang="en-US" dirty="0" smtClean="0">
                    <a:sym typeface="Wingdings" panose="05000000000000000000" pitchFamily="2" charset="2"/>
                  </a:rPr>
                </a:br>
                <a:r>
                  <a:rPr lang="en-US" dirty="0" smtClean="0">
                    <a:sym typeface="Wingdings" panose="05000000000000000000" pitchFamily="2" charset="2"/>
                  </a:rPr>
                  <a:t>At a sampling rate of 500KSPS, data acquisition time = 10s!</a:t>
                </a:r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40" t="-1183" b="-9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1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Motivation for segmented linearity testing</a:t>
            </a: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onventional </a:t>
            </a:r>
            <a:r>
              <a:rPr lang="en-US" dirty="0"/>
              <a:t>method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INL/DNL </a:t>
            </a:r>
            <a:r>
              <a:rPr lang="en-US" dirty="0"/>
              <a:t>error at each code </a:t>
            </a:r>
            <a:r>
              <a:rPr lang="en-US" dirty="0" smtClean="0"/>
              <a:t>treated as </a:t>
            </a:r>
            <a:r>
              <a:rPr lang="en-US" dirty="0"/>
              <a:t>unrelated to each </a:t>
            </a:r>
            <a:r>
              <a:rPr lang="en-US" dirty="0" smtClean="0"/>
              <a:t>other</a:t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 N</a:t>
            </a:r>
            <a:r>
              <a:rPr lang="en-US" dirty="0" smtClean="0"/>
              <a:t>umber </a:t>
            </a:r>
            <a:r>
              <a:rPr lang="en-US" dirty="0"/>
              <a:t>of variables to be estimated is equal to the number of </a:t>
            </a:r>
            <a:r>
              <a:rPr lang="en-US" dirty="0" smtClean="0"/>
              <a:t>DAC </a:t>
            </a:r>
            <a:r>
              <a:rPr lang="en-US" dirty="0"/>
              <a:t>codes. </a:t>
            </a:r>
          </a:p>
          <a:p>
            <a:pPr lvl="0"/>
            <a:r>
              <a:rPr lang="en-US" dirty="0"/>
              <a:t>In reality, especially for high resolution </a:t>
            </a:r>
            <a:r>
              <a:rPr lang="en-US" dirty="0" smtClean="0"/>
              <a:t>DACs</a:t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N</a:t>
            </a:r>
            <a:r>
              <a:rPr lang="en-US" dirty="0" smtClean="0"/>
              <a:t>umber </a:t>
            </a:r>
            <a:r>
              <a:rPr lang="en-US" dirty="0"/>
              <a:t>of truly independent error sources </a:t>
            </a:r>
            <a:r>
              <a:rPr lang="en-US" dirty="0" smtClean="0"/>
              <a:t>&lt;&lt; </a:t>
            </a:r>
            <a:r>
              <a:rPr lang="en-US" dirty="0"/>
              <a:t>number of </a:t>
            </a:r>
            <a:r>
              <a:rPr lang="en-US" dirty="0" smtClean="0"/>
              <a:t>codes </a:t>
            </a:r>
            <a:endParaRPr lang="en-US" dirty="0"/>
          </a:p>
          <a:p>
            <a:pPr lvl="0"/>
            <a:r>
              <a:rPr lang="en-US" dirty="0" smtClean="0"/>
              <a:t>Ex: 16-bit </a:t>
            </a:r>
            <a:r>
              <a:rPr lang="en-US" dirty="0"/>
              <a:t>R-2R DAC.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N</a:t>
            </a:r>
            <a:r>
              <a:rPr lang="en-US" dirty="0" smtClean="0"/>
              <a:t>umber </a:t>
            </a:r>
            <a:r>
              <a:rPr lang="en-US" dirty="0"/>
              <a:t>of resistor mismatches is just 2*16-1 =31, which is dramatically less than 2^16 = </a:t>
            </a:r>
            <a:r>
              <a:rPr lang="en-US" dirty="0" smtClean="0"/>
              <a:t>65536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4981575" y="4046041"/>
            <a:ext cx="1600200" cy="1160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E6118DC-F0C3-4C61-9EEA-2C495CD0458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90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 dirty="0"/>
              <a:t>Motivation for segmented linearity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there will be many more error sources, it is true that the non-idealities (mismatches, voltage coefficients, etc.) of a limited number of analog components determines the errors in the input output transfer curve of the ADC/DAC. </a:t>
            </a:r>
          </a:p>
          <a:p>
            <a:pPr lvl="0"/>
            <a:r>
              <a:rPr lang="en-US" dirty="0" smtClean="0"/>
              <a:t>All the </a:t>
            </a:r>
            <a:r>
              <a:rPr lang="en-US" dirty="0"/>
              <a:t>INL/DNL errors are highly correlated and are deterministic functions of a much smaller number of independent errors. </a:t>
            </a:r>
          </a:p>
          <a:p>
            <a:pPr lvl="0"/>
            <a:r>
              <a:rPr lang="en-US" dirty="0" smtClean="0"/>
              <a:t>The </a:t>
            </a:r>
            <a:r>
              <a:rPr lang="en-US" dirty="0"/>
              <a:t>number of unknowns to be estimated reduces considerably, thus allowing us to estimate INL/DNL with a dramatically reduced number of samples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21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uSMILE</a:t>
            </a:r>
            <a:r>
              <a:rPr lang="en-US" dirty="0" smtClean="0"/>
              <a:t> (</a:t>
            </a:r>
            <a:r>
              <a:rPr lang="en-US" dirty="0"/>
              <a:t>ultrafast Segmented Model Identification of Linearity </a:t>
            </a:r>
            <a:r>
              <a:rPr lang="en-US" dirty="0" smtClean="0"/>
              <a:t>Errors)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5715000" cy="2314575"/>
          </a:xfrm>
        </p:spPr>
        <p:txBody>
          <a:bodyPr/>
          <a:lstStyle/>
          <a:p>
            <a:r>
              <a:rPr lang="en-US" dirty="0" smtClean="0"/>
              <a:t>Correlated nature of INL errors </a:t>
            </a:r>
            <a:r>
              <a:rPr lang="en-US" dirty="0" smtClean="0">
                <a:sym typeface="Wingdings" panose="05000000000000000000" pitchFamily="2" charset="2"/>
              </a:rPr>
              <a:t> strong case for model based approach to DAC linearity testing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Fundamentally different approach than basing on circuit laws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DAC’s INL curve modeled with a segmented non-parametric model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Idea very similar to the </a:t>
            </a:r>
            <a:r>
              <a:rPr lang="en-US" dirty="0" err="1" smtClean="0">
                <a:sym typeface="Wingdings" panose="05000000000000000000" pitchFamily="2" charset="2"/>
              </a:rPr>
              <a:t>uSMILE</a:t>
            </a:r>
            <a:r>
              <a:rPr lang="en-US" dirty="0" smtClean="0">
                <a:sym typeface="Wingdings" panose="05000000000000000000" pitchFamily="2" charset="2"/>
              </a:rPr>
              <a:t> algorithm for ADCs</a:t>
            </a:r>
          </a:p>
          <a:p>
            <a:pPr lvl="0"/>
            <a:r>
              <a:rPr lang="en-US" dirty="0"/>
              <a:t>The INL curve can be segmented such that we define specific error sources due to MSB/LSB codes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91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uSMILE</a:t>
            </a:r>
            <a:r>
              <a:rPr lang="en-US" dirty="0" smtClean="0"/>
              <a:t> (ultrafast </a:t>
            </a:r>
            <a:r>
              <a:rPr lang="en-US" dirty="0"/>
              <a:t>Segmented Model Identification of Linearity </a:t>
            </a:r>
            <a:r>
              <a:rPr lang="en-US" dirty="0" smtClean="0"/>
              <a:t>Errors)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Say a 16b </a:t>
            </a:r>
            <a:r>
              <a:rPr lang="en-US" dirty="0" smtClean="0">
                <a:sym typeface="Wingdings" panose="05000000000000000000" pitchFamily="2" charset="2"/>
              </a:rPr>
              <a:t>DAC’s INL curve is segmented as 6-5-5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First, the INL curve is divided into 2^6=64 different segments, with an average error term associated with each segment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Each MSB segment is further divided into 2^5=32 </a:t>
            </a:r>
            <a:r>
              <a:rPr lang="en-US" dirty="0"/>
              <a:t>ISB (Intermediate Significant Bits</a:t>
            </a:r>
            <a:r>
              <a:rPr lang="en-US" dirty="0" smtClean="0"/>
              <a:t>) segments, each having an error term around the corresponding MSB error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Variation within </a:t>
            </a:r>
            <a:r>
              <a:rPr lang="en-US" dirty="0"/>
              <a:t>each ISB segment away from the ISB average values are captured by the 32 LSB errors (5 LSB bits).</a:t>
            </a: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50443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900616"/>
              </p:ext>
            </p:extLst>
          </p:nvPr>
        </p:nvGraphicFramePr>
        <p:xfrm>
          <a:off x="2171700" y="3600450"/>
          <a:ext cx="282892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r:id="rId3" imgW="2095500" imgH="190500" progId="Equation.DSMT4">
                  <p:embed/>
                </p:oleObj>
              </mc:Choice>
              <mc:Fallback>
                <p:oleObj r:id="rId3" imgW="2095500" imgH="190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0" y="3600450"/>
                        <a:ext cx="2828925" cy="257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822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5800"/>
            <a:ext cx="5829300" cy="642938"/>
          </a:xfrm>
        </p:spPr>
        <p:txBody>
          <a:bodyPr/>
          <a:lstStyle/>
          <a:p>
            <a:r>
              <a:rPr lang="en-US" dirty="0" err="1" smtClean="0"/>
              <a:t>uSMILE</a:t>
            </a:r>
            <a:r>
              <a:rPr lang="en-US" dirty="0" smtClean="0"/>
              <a:t> (</a:t>
            </a:r>
            <a:r>
              <a:rPr lang="en-US" dirty="0"/>
              <a:t>ultrafast Segmented Model Identification of Linearity Errors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14450"/>
            <a:ext cx="5715000" cy="2314575"/>
          </a:xfrm>
        </p:spPr>
        <p:txBody>
          <a:bodyPr/>
          <a:lstStyle/>
          <a:p>
            <a:r>
              <a:rPr lang="en-US" dirty="0" smtClean="0"/>
              <a:t>Most DAC architectures inherently segmented</a:t>
            </a:r>
            <a:endParaRPr lang="en-US" dirty="0"/>
          </a:p>
          <a:p>
            <a:pPr lvl="1"/>
            <a:r>
              <a:rPr lang="en-US" dirty="0" smtClean="0"/>
              <a:t>Ex: binary weighted, R-2R, </a:t>
            </a:r>
            <a:r>
              <a:rPr lang="en-US" dirty="0" err="1" smtClean="0"/>
              <a:t>mDAC</a:t>
            </a:r>
            <a:r>
              <a:rPr lang="en-US" dirty="0" smtClean="0"/>
              <a:t> etc.</a:t>
            </a:r>
          </a:p>
          <a:p>
            <a:r>
              <a:rPr lang="en-US" dirty="0" smtClean="0"/>
              <a:t>Model not valid for string or thermometer-coded type architectures</a:t>
            </a:r>
          </a:p>
          <a:p>
            <a:pPr lvl="1"/>
            <a:r>
              <a:rPr lang="en-US" dirty="0" smtClean="0"/>
              <a:t>Ex:</a:t>
            </a:r>
            <a:r>
              <a:rPr lang="en-US" dirty="0"/>
              <a:t>15-bit DAC implemented as a 7-bit thermometer coded resistor DAC and an 8-bit R-2R </a:t>
            </a:r>
            <a:r>
              <a:rPr lang="en-US" dirty="0" smtClean="0"/>
              <a:t>DAC</a:t>
            </a:r>
            <a:br>
              <a:rPr lang="en-US" dirty="0" smtClean="0"/>
            </a:br>
            <a:r>
              <a:rPr lang="en-US" dirty="0" smtClean="0"/>
              <a:t>7-4-4 </a:t>
            </a:r>
            <a:r>
              <a:rPr lang="en-US" dirty="0" smtClean="0">
                <a:sym typeface="Wingdings" panose="05000000000000000000" pitchFamily="2" charset="2"/>
              </a:rPr>
              <a:t> valid</a:t>
            </a:r>
            <a:r>
              <a:rPr lang="en-US" dirty="0">
                <a:sym typeface="Wingdings" panose="05000000000000000000" pitchFamily="2" charset="2"/>
              </a:rPr>
              <a:t/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8-3-4  valid</a:t>
            </a:r>
            <a:r>
              <a:rPr lang="en-US" dirty="0">
                <a:sym typeface="Wingdings" panose="05000000000000000000" pitchFamily="2" charset="2"/>
              </a:rPr>
              <a:t/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6-5-4  invalid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Drastically reduces number of variables to be estimated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Requires much fewer number of samples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15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ROME (Removal Of Measurement Error)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Conventional </a:t>
            </a:r>
            <a:r>
              <a:rPr lang="en-US" dirty="0" smtClean="0">
                <a:sym typeface="Wingdings" panose="05000000000000000000" pitchFamily="2" charset="2"/>
              </a:rPr>
              <a:t> DAC output measured by accurate and precise DVM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Proposed  Relaxes stringent requirement on linearity of measurement device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Basic idea: similar to USER-SMILE for ADC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Setup: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DAC output sent to cheap on-board/on-chip digitizer whose linearity can be much less than the DAC itself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Ability to add a constant voltage “shift” to the output of the DAC before being sent to the digitizer</a:t>
            </a:r>
          </a:p>
          <a:p>
            <a:pPr marL="257175" lvl="1" indent="0">
              <a:buNone/>
            </a:pPr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13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Univers 67 CondensedBold"/>
        <a:ea typeface=""/>
        <a:cs typeface=""/>
      </a:majorFont>
      <a:minorFont>
        <a:latin typeface="Univers 67 Condensed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PowerPoint.pot</Template>
  <TotalTime>3368</TotalTime>
  <Words>1072</Words>
  <Application>Microsoft Office PowerPoint</Application>
  <PresentationFormat>Custom</PresentationFormat>
  <Paragraphs>156</Paragraphs>
  <Slides>23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Calibri</vt:lpstr>
      <vt:lpstr>Cambria Math</vt:lpstr>
      <vt:lpstr>Geneva</vt:lpstr>
      <vt:lpstr>Times</vt:lpstr>
      <vt:lpstr>Univers 65 Bold</vt:lpstr>
      <vt:lpstr>Univers 67 CondensedBold</vt:lpstr>
      <vt:lpstr>Wingdings</vt:lpstr>
      <vt:lpstr>PowerPoint</vt:lpstr>
      <vt:lpstr>MathType 6.0 Equation</vt:lpstr>
      <vt:lpstr>Worksheet</vt:lpstr>
      <vt:lpstr>Fast Linearity testing of DACs</vt:lpstr>
      <vt:lpstr>Introduction</vt:lpstr>
      <vt:lpstr>Introduction</vt:lpstr>
      <vt:lpstr>Motivation for segmented linearity testing</vt:lpstr>
      <vt:lpstr>Motivation for segmented linearity testing</vt:lpstr>
      <vt:lpstr>uSMILE (ultrafast Segmented Model Identification of Linearity Errors)</vt:lpstr>
      <vt:lpstr>uSMILE (ultrafast Segmented Model Identification of Linearity Errors)</vt:lpstr>
      <vt:lpstr>uSMILE (ultrafast Segmented Model Identification of Linearity Errors)</vt:lpstr>
      <vt:lpstr>ROME (Removal Of Measurement Error)</vt:lpstr>
      <vt:lpstr>ROME (Removal Of Measurement Error)</vt:lpstr>
      <vt:lpstr>ROME (Removal Of Measurement Error)</vt:lpstr>
      <vt:lpstr>ROME (Removal Of Measurement Error)</vt:lpstr>
      <vt:lpstr>ROME (Removal Of Measurement Error)</vt:lpstr>
      <vt:lpstr>ROME (Removal Of Measurement Error)</vt:lpstr>
      <vt:lpstr>uSMILE-ROME</vt:lpstr>
      <vt:lpstr>uSMILE-ROME</vt:lpstr>
      <vt:lpstr>Simulation Results</vt:lpstr>
      <vt:lpstr>Simulation Results</vt:lpstr>
      <vt:lpstr>Simulation Results</vt:lpstr>
      <vt:lpstr>Simulation Results</vt:lpstr>
      <vt:lpstr>Simulation Results</vt:lpstr>
      <vt:lpstr>Simulation Results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Jill Thomasson</dc:creator>
  <cp:lastModifiedBy>Chen, Degang J </cp:lastModifiedBy>
  <cp:revision>234</cp:revision>
  <dcterms:created xsi:type="dcterms:W3CDTF">2013-11-14T17:36:34Z</dcterms:created>
  <dcterms:modified xsi:type="dcterms:W3CDTF">2018-04-20T16:18:00Z</dcterms:modified>
</cp:coreProperties>
</file>