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7"/>
  </p:notesMasterIdLst>
  <p:sldIdLst>
    <p:sldId id="256" r:id="rId3"/>
    <p:sldId id="332" r:id="rId4"/>
    <p:sldId id="333" r:id="rId5"/>
    <p:sldId id="334" r:id="rId6"/>
    <p:sldId id="335" r:id="rId7"/>
    <p:sldId id="336" r:id="rId8"/>
    <p:sldId id="33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31" r:id="rId18"/>
    <p:sldId id="329" r:id="rId19"/>
    <p:sldId id="257" r:id="rId20"/>
    <p:sldId id="258" r:id="rId21"/>
    <p:sldId id="364" r:id="rId22"/>
    <p:sldId id="365" r:id="rId23"/>
    <p:sldId id="366" r:id="rId24"/>
    <p:sldId id="367" r:id="rId25"/>
    <p:sldId id="368" r:id="rId26"/>
    <p:sldId id="369" r:id="rId27"/>
    <p:sldId id="259" r:id="rId28"/>
    <p:sldId id="260" r:id="rId29"/>
    <p:sldId id="261" r:id="rId30"/>
    <p:sldId id="262" r:id="rId31"/>
    <p:sldId id="263" r:id="rId32"/>
    <p:sldId id="318" r:id="rId33"/>
    <p:sldId id="371" r:id="rId34"/>
    <p:sldId id="383" r:id="rId35"/>
    <p:sldId id="384" r:id="rId36"/>
    <p:sldId id="385" r:id="rId37"/>
    <p:sldId id="386" r:id="rId38"/>
    <p:sldId id="312" r:id="rId39"/>
    <p:sldId id="387" r:id="rId40"/>
    <p:sldId id="373" r:id="rId41"/>
    <p:sldId id="374" r:id="rId42"/>
    <p:sldId id="388" r:id="rId43"/>
    <p:sldId id="376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02" r:id="rId58"/>
    <p:sldId id="403" r:id="rId59"/>
    <p:sldId id="404" r:id="rId60"/>
    <p:sldId id="405" r:id="rId61"/>
    <p:sldId id="406" r:id="rId62"/>
    <p:sldId id="407" r:id="rId63"/>
    <p:sldId id="408" r:id="rId64"/>
    <p:sldId id="377" r:id="rId65"/>
    <p:sldId id="378" r:id="rId66"/>
    <p:sldId id="370" r:id="rId67"/>
    <p:sldId id="337" r:id="rId68"/>
    <p:sldId id="338" r:id="rId69"/>
    <p:sldId id="264" r:id="rId70"/>
    <p:sldId id="265" r:id="rId71"/>
    <p:sldId id="266" r:id="rId72"/>
    <p:sldId id="267" r:id="rId73"/>
    <p:sldId id="268" r:id="rId74"/>
    <p:sldId id="270" r:id="rId75"/>
    <p:sldId id="271" r:id="rId76"/>
    <p:sldId id="319" r:id="rId77"/>
    <p:sldId id="320" r:id="rId78"/>
    <p:sldId id="273" r:id="rId79"/>
    <p:sldId id="274" r:id="rId80"/>
    <p:sldId id="275" r:id="rId81"/>
    <p:sldId id="277" r:id="rId82"/>
    <p:sldId id="280" r:id="rId83"/>
    <p:sldId id="281" r:id="rId84"/>
    <p:sldId id="282" r:id="rId85"/>
    <p:sldId id="284" r:id="rId86"/>
    <p:sldId id="286" r:id="rId87"/>
    <p:sldId id="287" r:id="rId88"/>
    <p:sldId id="28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63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298" r:id="rId114"/>
    <p:sldId id="292" r:id="rId115"/>
    <p:sldId id="294" r:id="rId116"/>
    <p:sldId id="301" r:id="rId117"/>
    <p:sldId id="303" r:id="rId118"/>
    <p:sldId id="307" r:id="rId119"/>
    <p:sldId id="309" r:id="rId120"/>
    <p:sldId id="310" r:id="rId121"/>
    <p:sldId id="311" r:id="rId122"/>
    <p:sldId id="313" r:id="rId123"/>
    <p:sldId id="315" r:id="rId124"/>
    <p:sldId id="316" r:id="rId125"/>
    <p:sldId id="317" r:id="rId1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viewProps" Target="view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theme" Target="theme/theme1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D0257E-23D0-4409-A839-BBA17E4955D9}" type="datetimeFigureOut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DE61D8B-337C-47D9-8A83-E1C6E1394C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2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n </a:t>
            </a:r>
            <a:r>
              <a:rPr lang="en-US" baseline="0" dirty="0">
                <a:latin typeface="Arial" charset="0"/>
                <a:cs typeface="+mn-cs"/>
              </a:rPr>
              <a:t>is</a:t>
            </a:r>
            <a:r>
              <a:rPr lang="en-US" dirty="0"/>
              <a:t> orders of magnitude</a:t>
            </a:r>
            <a:r>
              <a:rPr lang="en-US" baseline="0" dirty="0"/>
              <a:t> larger than n. The big O notation capture the order of magnitudes.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2124E2-8A09-4D23-9700-972C451C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11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2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n </a:t>
            </a:r>
            <a:r>
              <a:rPr lang="en-US" baseline="0" dirty="0">
                <a:latin typeface="Arial" charset="0"/>
                <a:cs typeface="+mn-cs"/>
              </a:rPr>
              <a:t>is</a:t>
            </a:r>
            <a:r>
              <a:rPr lang="en-US" dirty="0"/>
              <a:t> orders of magnitude</a:t>
            </a:r>
            <a:r>
              <a:rPr lang="en-US" baseline="0" dirty="0"/>
              <a:t> larger than n. The big O notation capture the order of magnitudes.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2124E2-8A09-4D23-9700-972C451C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Graphical illustration of E(C</a:t>
            </a:r>
            <a:r>
              <a:rPr lang="en-US" baseline="-25000" dirty="0"/>
              <a:t>MSB</a:t>
            </a:r>
            <a:r>
              <a:rPr lang="en-US" dirty="0"/>
              <a:t>). Even with discontinuities, Taylor expansion</a:t>
            </a:r>
            <a:r>
              <a:rPr lang="en-US" baseline="0" dirty="0"/>
              <a:t> applied well within an MSB segment.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2124E2-8A09-4D23-9700-972C451C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5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let’s look at the performance of the new algorithm. Extensive simulation and measurements are conducted. Here are a few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2124E2-8A09-4D23-9700-972C451C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87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Uncertainty band is about</a:t>
            </a:r>
            <a:r>
              <a:rPr lang="en-US" baseline="0" dirty="0"/>
              <a:t> 0.6 LSB wide, which is about 2.5 times as wide as for the new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2124E2-8A09-4D23-9700-972C451C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753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Uncertainty band is about 0.25 LSB wide.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2124E2-8A09-4D23-9700-972C451C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312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new algorithm seems to be generating more repeatable results</a:t>
            </a:r>
            <a:r>
              <a:rPr lang="en-US" baseline="0" dirty="0"/>
              <a:t> than RHT or SHT. It is time to compare to the golden standard servo loop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2124E2-8A09-4D23-9700-972C451C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0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6/9/201104/03/2011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Degang Chen - Iowa State UnivDegang Chen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7738E-BA11-4589-A714-F79E2E72E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93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6/9/201104/03/2011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Degang Chen - Iowa State UnivDegang Chen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E2867-543E-456D-9DDB-D8AB3D2B1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97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6/9/201104/03/2011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Degang Chen - Iowa State UnivDegang Chen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FBE08-18C6-4C43-99CC-A67FF40BB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175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March 1, 2012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Confidential                                        Degang Chen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54B5E0-27F1-4DD5-9EBE-1A941726B7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84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618"/>
            <a:ext cx="9144000" cy="609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6" y="969817"/>
            <a:ext cx="8672946" cy="5334001"/>
          </a:xfrm>
        </p:spPr>
        <p:txBody>
          <a:bodyPr anchor="t" anchorCtr="0"/>
          <a:lstStyle>
            <a:lvl1pPr algn="l">
              <a:defRPr/>
            </a:lvl1pPr>
            <a:lvl2pPr algn="l">
              <a:defRPr>
                <a:solidFill>
                  <a:srgbClr val="FFFFFF"/>
                </a:solidFill>
              </a:defRPr>
            </a:lvl2pPr>
            <a:lvl3pPr algn="l"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algn="l">
              <a:defRPr>
                <a:solidFill>
                  <a:srgbClr val="FFC000"/>
                </a:solidFill>
              </a:defRPr>
            </a:lvl4pPr>
            <a:lvl5pPr algn="l">
              <a:defRPr>
                <a:solidFill>
                  <a:srgbClr val="FF00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March 1, 2012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599" y="6400800"/>
            <a:ext cx="2895600" cy="457200"/>
          </a:xfr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Confidential                                        Degang Chen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9873" y="6400800"/>
            <a:ext cx="464127" cy="457200"/>
          </a:xfr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0A85AC-FF67-4712-9E78-3B2D8AA5F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29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March 1, 2012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Confidential                                        Degang Chen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38249-0A2F-4C4D-A21F-24777A42E8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53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March 1, 2012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Confidential                                        Degang Chen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5F5E5-513D-4CB8-AAB7-D46A9EA8838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35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March 1, 2012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Confidential                                        Degang Chen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64D79-BEDC-4C80-A2E0-343D3841FB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65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March 1, 2012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Confidential                                        Degang Chen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47BB5-3361-4A16-BE77-751E4694CCD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6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March 1, 2012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Confidential                                        Degang Chen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EEB24-F8B4-45F8-9C6D-1243C309DD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44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March 1, 2012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Confidential                                        Degang Chen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AB61F-5091-42CA-9C5E-425D197F7D5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6/9/201104/03/2011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Degang Chen - Iowa State UnivDegang Chen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D430A-DA1C-4E18-835A-A38B08FAB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671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March 1, 2012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Confidential                                        Degang Chen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2AFC0-2A4F-4EBE-A768-E369CC30F7B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91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March 1, 2012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Confidential                                        Degang Chen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75369-28B5-4A03-A1F8-50E28305AF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83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919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919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March 1, 2012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Confidential                                        Degang Chen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6FA0F-D566-4195-A6B0-CF4631176C2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82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March 1,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Confidential                                        Degang Chen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6232261-E0FB-4D46-A1B6-94D922431E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3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6/9/201104/03/2011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Degang Chen - Iowa State UnivDegang Chen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1F3B2-5295-4F75-A378-BB9038E0A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4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6/9/201104/03/2011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Degang Chen - Iowa State UnivDegang Chen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24B2C-2287-48BA-BD5D-AC0B554E6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11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6/9/201104/03/2011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Degang Chen - Iowa State UnivDegang Chen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66AC8-16EB-45E4-B088-C967DD562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22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6/9/201104/03/2011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Degang Chen - Iowa State UnivDegang Chen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666C0-58D9-4CD7-9BB2-717B4FA0F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66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6/9/201104/03/2011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Degang Chen - Iowa State UnivDegang Chen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0205E-63AA-4D4E-9472-098191ACF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05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6/9/201104/03/2011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Degang Chen - Iowa State UnivDegang Chen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6AACF-EE13-4FC1-A8CC-F225BD100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37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6/9/201104/03/2011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Degang Chen - Iowa State UnivDegang Chen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01585-B89D-4C40-8BBB-634F58EFE8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68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en-US"/>
              <a:t>6/9/201104/03/2011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en-US"/>
              <a:t>Degang Chen - Iowa State UnivDegang Chen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3EFBDEA-A494-4A23-9647-2B9A96CC80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2000">
              <a:srgbClr val="00008E"/>
            </a:gs>
            <a:gs pos="100000">
              <a:srgbClr val="0330A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March 1, 2012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Confidential                                        Degang Chen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8A2AAF-246F-4717-8C15-2526ABB293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892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FAFD00"/>
        </a:buClr>
        <a:buChar char="•"/>
        <a:defRPr sz="2800">
          <a:solidFill>
            <a:srgbClr val="FAFD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Char char="–"/>
        <a:defRPr sz="2800">
          <a:solidFill>
            <a:srgbClr val="FAFD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Char char="•"/>
        <a:defRPr sz="2400">
          <a:solidFill>
            <a:srgbClr val="FAFD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Char char="–"/>
        <a:defRPr sz="2000">
          <a:solidFill>
            <a:srgbClr val="FAFD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Char char="•"/>
        <a:defRPr sz="2000">
          <a:solidFill>
            <a:srgbClr val="FAFD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AFD00"/>
        </a:buClr>
        <a:buChar char="•"/>
        <a:defRPr sz="2000">
          <a:solidFill>
            <a:srgbClr val="FAFD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AFD00"/>
        </a:buClr>
        <a:buChar char="•"/>
        <a:defRPr sz="2000">
          <a:solidFill>
            <a:srgbClr val="FAFD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AFD00"/>
        </a:buClr>
        <a:buChar char="•"/>
        <a:defRPr sz="2000">
          <a:solidFill>
            <a:srgbClr val="FAFD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AFD00"/>
        </a:buClr>
        <a:buChar char="•"/>
        <a:defRPr sz="2000">
          <a:solidFill>
            <a:srgbClr val="FAFD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4.wmf"/><Relationship Id="rId2" Type="http://schemas.openxmlformats.org/officeDocument/2006/relationships/oleObject" Target="../embeddings/oleObject10.bin"/><Relationship Id="rId16" Type="http://schemas.openxmlformats.org/officeDocument/2006/relationships/oleObject" Target="../embeddings/oleObject17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9EF1-1B61-4790-B43F-1A083D84D38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382000" cy="2228850"/>
          </a:xfrm>
        </p:spPr>
        <p:txBody>
          <a:bodyPr/>
          <a:lstStyle/>
          <a:p>
            <a:r>
              <a:rPr lang="en-US" altLang="en-US" sz="4000"/>
              <a:t>New algorithms for ADC Linearity Test:</a:t>
            </a:r>
            <a:br>
              <a:rPr lang="en-US" altLang="en-US" sz="4000"/>
            </a:br>
            <a:br>
              <a:rPr lang="en-US" altLang="en-US" sz="4000"/>
            </a:br>
            <a:r>
              <a:rPr lang="en-US" altLang="en-US" sz="3200"/>
              <a:t>Greatly reduce test time while maintaining or even improving test accuracy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600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Degang Chen</a:t>
            </a:r>
          </a:p>
          <a:p>
            <a:r>
              <a:rPr lang="en-US" altLang="en-US">
                <a:solidFill>
                  <a:schemeClr val="tx1"/>
                </a:solidFill>
              </a:rPr>
              <a:t>Iowa State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7904-1585-4447-807E-283887F24E7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1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Complexity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Number of data points in FFT: M</a:t>
            </a:r>
          </a:p>
          <a:p>
            <a:r>
              <a:rPr lang="en-US" altLang="en-US"/>
              <a:t>Number of terms in curve fitting: Nh</a:t>
            </a:r>
          </a:p>
          <a:p>
            <a:r>
              <a:rPr lang="en-US" altLang="en-US"/>
              <a:t>Complexity: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 </a:t>
            </a:r>
            <a:r>
              <a:rPr lang="en-US" altLang="en-US"/>
              <a:t>Nh</a:t>
            </a:r>
            <a:r>
              <a:rPr lang="en-US" altLang="en-US" baseline="40000"/>
              <a:t>2</a:t>
            </a:r>
            <a:r>
              <a:rPr lang="en-US" altLang="en-US"/>
              <a:t>*M to set up equation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 </a:t>
            </a:r>
            <a:r>
              <a:rPr lang="en-US" altLang="en-US"/>
              <a:t>Nh</a:t>
            </a:r>
            <a:r>
              <a:rPr lang="en-US" altLang="en-US" baseline="40000"/>
              <a:t>3</a:t>
            </a:r>
            <a:r>
              <a:rPr lang="en-US" altLang="en-US"/>
              <a:t> for matrix inversion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CA40-5162-4D9E-8A29-291F8192F776}" type="slidenum">
              <a:rPr lang="en-US" altLang="en-US"/>
              <a:pPr/>
              <a:t>100</a:t>
            </a:fld>
            <a:endParaRPr lang="en-US" alt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E240-F12B-4BC1-ADF9-E719EE97CF2C}" type="slidenum">
              <a:rPr lang="en-US" altLang="en-US"/>
              <a:pPr/>
              <a:t>101</a:t>
            </a:fld>
            <a:endParaRPr lang="en-US" altLang="en-US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4371-E030-4280-A165-38F89D1D832A}" type="slidenum">
              <a:rPr lang="en-US" altLang="en-US"/>
              <a:pPr/>
              <a:t>102</a:t>
            </a:fld>
            <a:endParaRPr lang="en-US" altLang="en-US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 b="4402"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 b="26411"/>
          <a:stretch>
            <a:fillRect/>
          </a:stretch>
        </p:blipFill>
        <p:spPr bwMode="auto">
          <a:xfrm>
            <a:off x="0" y="3352800"/>
            <a:ext cx="91440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009-8022-4654-9C73-8539784CAFC3}" type="slidenum">
              <a:rPr lang="en-US" altLang="en-US"/>
              <a:pPr/>
              <a:t>103</a:t>
            </a:fld>
            <a:endParaRPr lang="en-US" altLang="en-US"/>
          </a:p>
        </p:txBody>
      </p:sp>
      <p:sp>
        <p:nvSpPr>
          <p:cNvPr id="13209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4830762"/>
          </a:xfrm>
        </p:spPr>
        <p:txBody>
          <a:bodyPr/>
          <a:lstStyle/>
          <a:p>
            <a:r>
              <a:rPr lang="en-US" altLang="en-US"/>
              <a:t>Device 1 INL/DNL comparison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Red: new method with 64K samples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Blue: 32 loop average of standard method each with 64*64K samples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A80-ABF2-4961-8233-FF8B3F97CF7D}" type="slidenum">
              <a:rPr lang="en-US" altLang="en-US"/>
              <a:pPr/>
              <a:t>104</a:t>
            </a:fld>
            <a:endParaRPr lang="en-US" altLang="en-US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4000"/>
              <a:t>Red: new method with 64K samples</a:t>
            </a:r>
            <a:br>
              <a:rPr lang="en-US" altLang="en-US" sz="4000"/>
            </a:br>
            <a:r>
              <a:rPr lang="en-US" altLang="en-US" sz="4000"/>
              <a:t>Blue: standard with 2048*64K samples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E39F-A46B-4162-B7C7-46463A476C90}" type="slidenum">
              <a:rPr lang="en-US" altLang="en-US"/>
              <a:pPr/>
              <a:t>105</a:t>
            </a:fld>
            <a:endParaRPr lang="en-US" alt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9144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0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>
                <a:latin typeface="+mj-lt"/>
                <a:ea typeface="+mj-ea"/>
                <a:cs typeface="+mj-cs"/>
              </a:rPr>
              <a:t>Red: new method with 64K samples</a:t>
            </a:r>
            <a:br>
              <a:rPr lang="en-US" sz="4000">
                <a:latin typeface="+mj-lt"/>
                <a:ea typeface="+mj-ea"/>
                <a:cs typeface="+mj-cs"/>
              </a:rPr>
            </a:br>
            <a:r>
              <a:rPr lang="en-US" sz="4000">
                <a:latin typeface="+mj-lt"/>
                <a:ea typeface="+mj-ea"/>
                <a:cs typeface="+mj-cs"/>
              </a:rPr>
              <a:t>Blue: standard with 2048*64K samples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24932" name="TextBox 3"/>
          <p:cNvSpPr txBox="1">
            <a:spLocks noChangeArrowheads="1"/>
          </p:cNvSpPr>
          <p:nvPr/>
        </p:nvSpPr>
        <p:spPr bwMode="auto">
          <a:xfrm>
            <a:off x="1295400" y="3276600"/>
            <a:ext cx="689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/>
              <a:t>Red is shifted up by 1 LSB for easy comparison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94FB-6D22-4EFF-B703-BF9546040603}" type="slidenum">
              <a:rPr lang="en-US" altLang="en-US"/>
              <a:pPr/>
              <a:t>106</a:t>
            </a:fld>
            <a:endParaRPr lang="en-US" altLang="en-US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91440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z="4000"/>
              <a:t>A zoomed in view of INL comparison</a:t>
            </a:r>
          </a:p>
        </p:txBody>
      </p:sp>
      <p:sp>
        <p:nvSpPr>
          <p:cNvPr id="125956" name="TextBox 3"/>
          <p:cNvSpPr txBox="1">
            <a:spLocks noChangeArrowheads="1"/>
          </p:cNvSpPr>
          <p:nvPr/>
        </p:nvSpPr>
        <p:spPr bwMode="auto">
          <a:xfrm>
            <a:off x="609600" y="1524000"/>
            <a:ext cx="762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Notice that blue is in much better agreement with red than we’ve seen before (on next page)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BA4D-5751-423C-B741-89AB7DB90427}" type="slidenum">
              <a:rPr lang="en-US" altLang="en-US"/>
              <a:pPr/>
              <a:t>107</a:t>
            </a:fld>
            <a:endParaRPr lang="en-US" altLang="en-US"/>
          </a:p>
        </p:txBody>
      </p:sp>
      <p:sp>
        <p:nvSpPr>
          <p:cNvPr id="1269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3081" r="8092" b="3081"/>
          <a:stretch>
            <a:fillRect/>
          </a:stretch>
        </p:blipFill>
        <p:spPr bwMode="auto">
          <a:xfrm>
            <a:off x="0" y="1298575"/>
            <a:ext cx="914400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EE38-DE36-46D4-AA67-DD67B2B98F51}" type="slidenum">
              <a:rPr lang="en-US" altLang="en-US"/>
              <a:pPr/>
              <a:t>108</a:t>
            </a:fld>
            <a:endParaRPr lang="en-US" altLang="en-US"/>
          </a:p>
        </p:txBody>
      </p:sp>
      <p:sp>
        <p:nvSpPr>
          <p:cNvPr id="1280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128005" name="Group 5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5765" cy="4320"/>
          </a:xfrm>
        </p:grpSpPr>
        <p:pic>
          <p:nvPicPr>
            <p:cNvPr id="12800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0"/>
              <a:ext cx="5765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0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A124-0CF0-496E-9C09-6C06EAB3F7C5}" type="slidenum">
              <a:rPr lang="en-US" altLang="en-US"/>
              <a:pPr/>
              <a:t>109</a:t>
            </a:fld>
            <a:endParaRPr lang="en-US" altLang="en-US"/>
          </a:p>
        </p:txBody>
      </p:sp>
      <p:sp>
        <p:nvSpPr>
          <p:cNvPr id="1290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44AE-70AD-44C4-985B-DF4AB53211B5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462838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9" name="Rectang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sz="4000"/>
              <a:t>Two tone FFT based INL test</a:t>
            </a:r>
            <a:br>
              <a:rPr lang="en-US" altLang="en-US" sz="4000"/>
            </a:br>
            <a:r>
              <a:rPr lang="en-US" altLang="en-US" sz="2800"/>
              <a:t>Slepicka, et al</a:t>
            </a:r>
            <a:endParaRPr lang="en-US" altLang="en-US" sz="400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7ECB-EF0E-463F-A556-6E3A633B10B9}" type="slidenum">
              <a:rPr lang="en-US" altLang="en-US"/>
              <a:pPr/>
              <a:t>110</a:t>
            </a:fld>
            <a:endParaRPr lang="en-US" altLang="en-US"/>
          </a:p>
        </p:txBody>
      </p:sp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F2A4-DED2-4396-A380-D780AF3D8277}" type="slidenum">
              <a:rPr lang="en-US" altLang="en-US"/>
              <a:pPr/>
              <a:t>111</a:t>
            </a:fld>
            <a:endParaRPr lang="en-US" altLang="en-US"/>
          </a:p>
        </p:txBody>
      </p:sp>
      <p:sp>
        <p:nvSpPr>
          <p:cNvPr id="131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131077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107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7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5760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CDA7-434E-4731-B149-FC58E9655BB9}" type="slidenum">
              <a:rPr lang="en-US" altLang="en-US"/>
              <a:pPr/>
              <a:t>112</a:t>
            </a:fld>
            <a:endParaRPr lang="en-US" altLang="en-US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Validation with NSC ADC’s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16 bit SAR ADC</a:t>
            </a:r>
          </a:p>
          <a:p>
            <a:pPr lvl="1"/>
            <a:r>
              <a:rPr lang="en-US" altLang="en-US"/>
              <a:t>2</a:t>
            </a:r>
            <a:r>
              <a:rPr lang="en-US" altLang="en-US" baseline="30000"/>
              <a:t>15</a:t>
            </a:r>
            <a:r>
              <a:rPr lang="en-US" altLang="en-US"/>
              <a:t> samples for spectral testing</a:t>
            </a:r>
          </a:p>
          <a:p>
            <a:pPr lvl="1"/>
            <a:r>
              <a:rPr lang="en-US" altLang="en-US"/>
              <a:t>New method uses these 2</a:t>
            </a:r>
            <a:r>
              <a:rPr lang="en-US" altLang="en-US" baseline="30000"/>
              <a:t>15 </a:t>
            </a:r>
            <a:r>
              <a:rPr lang="en-US" altLang="en-US"/>
              <a:t>samples for INL test</a:t>
            </a:r>
          </a:p>
          <a:p>
            <a:pPr lvl="1"/>
            <a:r>
              <a:rPr lang="en-US" altLang="en-US"/>
              <a:t>Standard method use 128 sample per code, or a total of 2</a:t>
            </a:r>
            <a:r>
              <a:rPr lang="en-US" altLang="en-US" baseline="40000"/>
              <a:t>23</a:t>
            </a:r>
            <a:r>
              <a:rPr lang="en-US" altLang="en-US"/>
              <a:t> samples for INL test</a:t>
            </a:r>
          </a:p>
          <a:p>
            <a:pPr lvl="1"/>
            <a:r>
              <a:rPr lang="en-US" altLang="en-US"/>
              <a:t>That is 256X more than new method</a:t>
            </a:r>
          </a:p>
          <a:p>
            <a:r>
              <a:rPr lang="en-US" altLang="en-US"/>
              <a:t>Comparison of results suggests that the new method is highly likely to be more accurate!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D556-2215-4898-A388-973EC4D6A515}" type="slidenum">
              <a:rPr lang="en-US" altLang="en-US"/>
              <a:pPr/>
              <a:t>113</a:t>
            </a:fld>
            <a:endParaRPr lang="en-US" altLang="en-US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/>
              <a:t>NSC ADC1 INL, good device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0" y="914400"/>
            <a:ext cx="2400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INL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&lt;0.5%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658813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7E2C-5419-4AC8-82C3-16DD377B973E}" type="slidenum">
              <a:rPr lang="en-US" altLang="en-US"/>
              <a:pPr/>
              <a:t>114</a:t>
            </a:fld>
            <a:endParaRPr lang="en-US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58813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/>
              <a:t>NSC ADC1 DNL, good device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0" y="914400"/>
            <a:ext cx="25130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DNL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&lt;0.5%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3962400" y="1173163"/>
            <a:ext cx="323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Blue noise band: ~ 0.8 to 1.2 LSB</a:t>
            </a: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5486400" y="1477963"/>
            <a:ext cx="264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Red noise band: &lt;~0.2 LSB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CEAD-5CD1-4864-957F-2D65679647D7}" type="slidenum">
              <a:rPr lang="en-US" altLang="en-US"/>
              <a:pPr/>
              <a:t>115</a:t>
            </a:fld>
            <a:endParaRPr lang="en-US" altLang="en-US"/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/>
              <a:t>NSC ADC2 INL, good device</a:t>
            </a: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0" y="914400"/>
            <a:ext cx="2400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INL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&lt;0.5%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58813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6FD-3508-4B07-85F8-7BE955381178}" type="slidenum">
              <a:rPr lang="en-US" altLang="en-US"/>
              <a:pPr/>
              <a:t>116</a:t>
            </a:fld>
            <a:endParaRPr lang="en-US" alt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58813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/>
              <a:t>NSC ADC2 DNL, good device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0" y="914400"/>
            <a:ext cx="25130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DNL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&lt;0.5%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2743200" y="5516563"/>
            <a:ext cx="305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Blue noise band: ~ 0.6 to 1 LSB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5943600" y="1630363"/>
            <a:ext cx="253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Red noise band: ~0.2 LSB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5C4F-63D2-4C12-8CE0-C7ED5D0EFA36}" type="slidenum">
              <a:rPr lang="en-US" altLang="en-US"/>
              <a:pPr/>
              <a:t>117</a:t>
            </a:fld>
            <a:endParaRPr lang="en-US" altLang="en-US"/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/>
              <a:t>NSC ADC3 INL, marginal device</a:t>
            </a:r>
          </a:p>
        </p:txBody>
      </p:sp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0" y="914400"/>
            <a:ext cx="2400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INL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&lt;0.5%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933450"/>
            <a:ext cx="7899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126A-8B99-4424-9087-B38F67D7E31D}" type="slidenum">
              <a:rPr lang="en-US" altLang="en-US"/>
              <a:pPr/>
              <a:t>118</a:t>
            </a:fld>
            <a:endParaRPr lang="en-US" alt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/>
              <a:t>NSC ADC3 DNL, marginal device</a:t>
            </a: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0" y="914400"/>
            <a:ext cx="25130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DNL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&lt;0.5%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2743200" y="5543550"/>
            <a:ext cx="323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Blue noise band: ~ 0.5 to 0.9 LSB</a:t>
            </a: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5943600" y="1657350"/>
            <a:ext cx="253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Red noise band: ~0.1 LSB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85F5-D14F-4F65-84D3-D46896754F5F}" type="slidenum">
              <a:rPr lang="en-US" altLang="en-US"/>
              <a:pPr/>
              <a:t>119</a:t>
            </a:fld>
            <a:endParaRPr lang="en-US" altLang="en-US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5407" r="9248" b="21570"/>
          <a:stretch>
            <a:fillRect/>
          </a:stretch>
        </p:blipFill>
        <p:spPr bwMode="auto">
          <a:xfrm>
            <a:off x="2895600" y="4687888"/>
            <a:ext cx="6248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4963"/>
            <a:ext cx="7899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15963"/>
          </a:xfrm>
        </p:spPr>
        <p:txBody>
          <a:bodyPr/>
          <a:lstStyle/>
          <a:p>
            <a:r>
              <a:rPr lang="en-US" altLang="en-US"/>
              <a:t>Zoomed in view at codes 30k to 35 k</a:t>
            </a:r>
          </a:p>
        </p:txBody>
      </p:sp>
      <p:sp>
        <p:nvSpPr>
          <p:cNvPr id="58374" name="TextBox 4"/>
          <p:cNvSpPr txBox="1">
            <a:spLocks noChangeArrowheads="1"/>
          </p:cNvSpPr>
          <p:nvPr/>
        </p:nvSpPr>
        <p:spPr bwMode="auto">
          <a:xfrm>
            <a:off x="0" y="914400"/>
            <a:ext cx="25130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DNL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&lt;0.5%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sp>
        <p:nvSpPr>
          <p:cNvPr id="58375" name="TextBox 5"/>
          <p:cNvSpPr txBox="1">
            <a:spLocks noChangeArrowheads="1"/>
          </p:cNvSpPr>
          <p:nvPr/>
        </p:nvSpPr>
        <p:spPr bwMode="auto">
          <a:xfrm>
            <a:off x="3810000" y="1173163"/>
            <a:ext cx="162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Very wide code</a:t>
            </a:r>
          </a:p>
        </p:txBody>
      </p:sp>
      <p:cxnSp>
        <p:nvCxnSpPr>
          <p:cNvPr id="8" name="Straight Arrow Connector 7"/>
          <p:cNvCxnSpPr>
            <a:stCxn id="58375" idx="1"/>
          </p:cNvCxnSpPr>
          <p:nvPr/>
        </p:nvCxnSpPr>
        <p:spPr>
          <a:xfrm rot="10800000">
            <a:off x="3429000" y="1020763"/>
            <a:ext cx="381000" cy="336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7" name="TextBox 8"/>
          <p:cNvSpPr txBox="1">
            <a:spLocks noChangeArrowheads="1"/>
          </p:cNvSpPr>
          <p:nvPr/>
        </p:nvSpPr>
        <p:spPr bwMode="auto">
          <a:xfrm>
            <a:off x="6477000" y="1782763"/>
            <a:ext cx="196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Slightly wide codes</a:t>
            </a:r>
          </a:p>
        </p:txBody>
      </p:sp>
      <p:cxnSp>
        <p:nvCxnSpPr>
          <p:cNvPr id="11" name="Straight Arrow Connector 10"/>
          <p:cNvCxnSpPr>
            <a:stCxn id="58377" idx="1"/>
          </p:cNvCxnSpPr>
          <p:nvPr/>
        </p:nvCxnSpPr>
        <p:spPr>
          <a:xfrm rot="10800000" flipV="1">
            <a:off x="3581400" y="1966913"/>
            <a:ext cx="2895600" cy="1111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876800" y="2163763"/>
            <a:ext cx="19050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6400800" y="2163763"/>
            <a:ext cx="12954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086600" y="2468563"/>
            <a:ext cx="1066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7886700" y="2506663"/>
            <a:ext cx="914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3" name="TextBox 25"/>
          <p:cNvSpPr txBox="1">
            <a:spLocks noChangeArrowheads="1"/>
          </p:cNvSpPr>
          <p:nvPr/>
        </p:nvSpPr>
        <p:spPr bwMode="auto">
          <a:xfrm>
            <a:off x="7620000" y="5973763"/>
            <a:ext cx="131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/>
              <a:t>INL plot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1981200" y="3306763"/>
            <a:ext cx="36576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5" name="TextBox 41"/>
          <p:cNvSpPr txBox="1">
            <a:spLocks noChangeArrowheads="1"/>
          </p:cNvSpPr>
          <p:nvPr/>
        </p:nvSpPr>
        <p:spPr bwMode="auto">
          <a:xfrm>
            <a:off x="3810000" y="1554163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Big INL jump</a:t>
            </a:r>
          </a:p>
        </p:txBody>
      </p:sp>
      <p:sp>
        <p:nvSpPr>
          <p:cNvPr id="58386" name="TextBox 43"/>
          <p:cNvSpPr txBox="1">
            <a:spLocks noChangeArrowheads="1"/>
          </p:cNvSpPr>
          <p:nvPr/>
        </p:nvSpPr>
        <p:spPr bwMode="auto">
          <a:xfrm>
            <a:off x="4038600" y="6019800"/>
            <a:ext cx="167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Small INL jumps</a:t>
            </a:r>
          </a:p>
        </p:txBody>
      </p:sp>
      <p:sp>
        <p:nvSpPr>
          <p:cNvPr id="58387" name="TextBox 55"/>
          <p:cNvSpPr txBox="1">
            <a:spLocks noChangeArrowheads="1"/>
          </p:cNvSpPr>
          <p:nvPr/>
        </p:nvSpPr>
        <p:spPr bwMode="auto">
          <a:xfrm>
            <a:off x="152400" y="5105400"/>
            <a:ext cx="220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Blue has more noise</a:t>
            </a:r>
          </a:p>
          <a:p>
            <a:r>
              <a:rPr lang="en-US" altLang="en-US">
                <a:solidFill>
                  <a:srgbClr val="FF0000"/>
                </a:solidFill>
              </a:rPr>
              <a:t>Red more accurately captures wide codes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16200000" flipV="1">
            <a:off x="3390900" y="5249863"/>
            <a:ext cx="1066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4267200" y="5516563"/>
            <a:ext cx="838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029200" y="5287963"/>
            <a:ext cx="12954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86400" y="5287963"/>
            <a:ext cx="18288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638800" y="5334000"/>
            <a:ext cx="28194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74FE-D5DB-4CEC-9118-BF19251DEE72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03275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0E66-D58B-4061-B7C4-59BDADA13E8A}" type="slidenum">
              <a:rPr lang="en-US" altLang="en-US"/>
              <a:pPr/>
              <a:t>120</a:t>
            </a:fld>
            <a:endParaRPr lang="en-US" altLang="en-US"/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log for major errors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There are wide codes in this ADC</a:t>
            </a:r>
          </a:p>
          <a:p>
            <a:r>
              <a:rPr lang="en-US" altLang="en-US"/>
              <a:t>Code 32767 is wide by 2 LSB(s).</a:t>
            </a:r>
          </a:p>
          <a:p>
            <a:endParaRPr lang="en-US" altLang="en-US"/>
          </a:p>
          <a:p>
            <a:r>
              <a:rPr lang="en-US" altLang="en-US"/>
              <a:t>There are missing codes in this ADC</a:t>
            </a:r>
          </a:p>
          <a:p>
            <a:r>
              <a:rPr lang="en-US" altLang="en-US"/>
              <a:t>There are   1 code(s) missing near code  16383</a:t>
            </a:r>
          </a:p>
          <a:p>
            <a:r>
              <a:rPr lang="en-US" altLang="en-US"/>
              <a:t>There are   1 code(s) missing near code  49151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B3CB-78DD-463E-9BA7-B77106200790}" type="slidenum">
              <a:rPr lang="en-US" altLang="en-US"/>
              <a:pPr/>
              <a:t>121</a:t>
            </a:fld>
            <a:endParaRPr lang="en-US" altLang="en-US"/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/>
              <a:t>NSC ADC4 INL, poor device</a:t>
            </a:r>
          </a:p>
        </p:txBody>
      </p:sp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0" y="914400"/>
            <a:ext cx="2400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INL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&lt;0.5%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33450"/>
            <a:ext cx="78994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703B-6344-422A-A2CE-8C776E39C92E}" type="slidenum">
              <a:rPr lang="en-US" altLang="en-US"/>
              <a:pPr/>
              <a:t>122</a:t>
            </a:fld>
            <a:endParaRPr lang="en-US" alt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33450"/>
            <a:ext cx="78994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/>
              <a:t>NSC ADC4 DNL, poor device</a:t>
            </a:r>
          </a:p>
        </p:txBody>
      </p:sp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0" y="914400"/>
            <a:ext cx="25130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DNL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&lt;0.5%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2819400" y="1447800"/>
            <a:ext cx="323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Blue noise band: ~ 0.6 to 0.9 LSB</a:t>
            </a:r>
          </a:p>
        </p:txBody>
      </p:sp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4267200" y="2209800"/>
            <a:ext cx="253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Red noise band: ~0.1 LSB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71DE-4451-42C2-9DB3-6BD297DFF01D}" type="slidenum">
              <a:rPr lang="en-US" altLang="en-US"/>
              <a:pPr/>
              <a:t>123</a:t>
            </a:fld>
            <a:endParaRPr lang="en-US" altLang="en-US"/>
          </a:p>
        </p:txBody>
      </p:sp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5407" r="9248" b="16948"/>
          <a:stretch>
            <a:fillRect/>
          </a:stretch>
        </p:blipFill>
        <p:spPr bwMode="auto">
          <a:xfrm>
            <a:off x="2684463" y="4670425"/>
            <a:ext cx="616426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7899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15962"/>
          </a:xfrm>
        </p:spPr>
        <p:txBody>
          <a:bodyPr/>
          <a:lstStyle/>
          <a:p>
            <a:r>
              <a:rPr lang="en-US" altLang="en-US"/>
              <a:t>Zoomed in view at codes 30k to 35 k</a:t>
            </a:r>
          </a:p>
        </p:txBody>
      </p:sp>
      <p:sp>
        <p:nvSpPr>
          <p:cNvPr id="64517" name="TextBox 4"/>
          <p:cNvSpPr txBox="1">
            <a:spLocks noChangeArrowheads="1"/>
          </p:cNvSpPr>
          <p:nvPr/>
        </p:nvSpPr>
        <p:spPr bwMode="auto">
          <a:xfrm>
            <a:off x="0" y="914400"/>
            <a:ext cx="25130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DNL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&lt;0.5%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3810000" y="1447800"/>
            <a:ext cx="162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Very wide code</a:t>
            </a:r>
          </a:p>
        </p:txBody>
      </p:sp>
      <p:cxnSp>
        <p:nvCxnSpPr>
          <p:cNvPr id="8" name="Straight Arrow Connector 7"/>
          <p:cNvCxnSpPr>
            <a:stCxn id="64518" idx="3"/>
          </p:cNvCxnSpPr>
          <p:nvPr/>
        </p:nvCxnSpPr>
        <p:spPr>
          <a:xfrm flipV="1">
            <a:off x="5430838" y="1524000"/>
            <a:ext cx="588962" cy="107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0" name="TextBox 8"/>
          <p:cNvSpPr txBox="1">
            <a:spLocks noChangeArrowheads="1"/>
          </p:cNvSpPr>
          <p:nvPr/>
        </p:nvSpPr>
        <p:spPr bwMode="auto">
          <a:xfrm>
            <a:off x="6477000" y="2057400"/>
            <a:ext cx="196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Slightly wide codes</a:t>
            </a:r>
          </a:p>
        </p:txBody>
      </p:sp>
      <p:cxnSp>
        <p:nvCxnSpPr>
          <p:cNvPr id="11" name="Straight Arrow Connector 10"/>
          <p:cNvCxnSpPr>
            <a:stCxn id="64520" idx="1"/>
          </p:cNvCxnSpPr>
          <p:nvPr/>
        </p:nvCxnSpPr>
        <p:spPr>
          <a:xfrm rot="10800000" flipV="1">
            <a:off x="3276600" y="2241550"/>
            <a:ext cx="3200400" cy="958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572000" y="2438400"/>
            <a:ext cx="22098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6477000" y="2438400"/>
            <a:ext cx="12192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010400" y="2514600"/>
            <a:ext cx="9144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7962900" y="2705100"/>
            <a:ext cx="609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6" name="TextBox 25"/>
          <p:cNvSpPr txBox="1">
            <a:spLocks noChangeArrowheads="1"/>
          </p:cNvSpPr>
          <p:nvPr/>
        </p:nvSpPr>
        <p:spPr bwMode="auto">
          <a:xfrm>
            <a:off x="4114800" y="4724400"/>
            <a:ext cx="131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/>
              <a:t>INL plot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3429000" y="3048000"/>
            <a:ext cx="3429000" cy="1752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8" name="TextBox 41"/>
          <p:cNvSpPr txBox="1">
            <a:spLocks noChangeArrowheads="1"/>
          </p:cNvSpPr>
          <p:nvPr/>
        </p:nvSpPr>
        <p:spPr bwMode="auto">
          <a:xfrm>
            <a:off x="3810000" y="18288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Big INL jump</a:t>
            </a:r>
          </a:p>
        </p:txBody>
      </p:sp>
      <p:sp>
        <p:nvSpPr>
          <p:cNvPr id="64529" name="TextBox 43"/>
          <p:cNvSpPr txBox="1">
            <a:spLocks noChangeArrowheads="1"/>
          </p:cNvSpPr>
          <p:nvPr/>
        </p:nvSpPr>
        <p:spPr bwMode="auto">
          <a:xfrm>
            <a:off x="6477000" y="5791200"/>
            <a:ext cx="167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Small INL jumps</a:t>
            </a:r>
          </a:p>
        </p:txBody>
      </p:sp>
      <p:sp>
        <p:nvSpPr>
          <p:cNvPr id="64530" name="TextBox 55"/>
          <p:cNvSpPr txBox="1">
            <a:spLocks noChangeArrowheads="1"/>
          </p:cNvSpPr>
          <p:nvPr/>
        </p:nvSpPr>
        <p:spPr bwMode="auto">
          <a:xfrm>
            <a:off x="0" y="5105400"/>
            <a:ext cx="220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Blue has more noise</a:t>
            </a:r>
          </a:p>
          <a:p>
            <a:r>
              <a:rPr lang="en-US" altLang="en-US">
                <a:solidFill>
                  <a:srgbClr val="FF0000"/>
                </a:solidFill>
              </a:rPr>
              <a:t>Red more accurately captures wide codes</a:t>
            </a:r>
          </a:p>
        </p:txBody>
      </p:sp>
      <p:cxnSp>
        <p:nvCxnSpPr>
          <p:cNvPr id="35" name="Straight Arrow Connector 34"/>
          <p:cNvCxnSpPr>
            <a:stCxn id="64529" idx="1"/>
          </p:cNvCxnSpPr>
          <p:nvPr/>
        </p:nvCxnSpPr>
        <p:spPr>
          <a:xfrm rot="10800000" flipV="1">
            <a:off x="3276600" y="5975350"/>
            <a:ext cx="3200400" cy="196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4529" idx="1"/>
          </p:cNvCxnSpPr>
          <p:nvPr/>
        </p:nvCxnSpPr>
        <p:spPr>
          <a:xfrm rot="10800000" flipV="1">
            <a:off x="4572000" y="5975350"/>
            <a:ext cx="1905000" cy="196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6324600" y="55626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4529" idx="0"/>
          </p:cNvCxnSpPr>
          <p:nvPr/>
        </p:nvCxnSpPr>
        <p:spPr>
          <a:xfrm rot="16200000" flipV="1">
            <a:off x="7047707" y="5525293"/>
            <a:ext cx="304800" cy="227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848600" y="5562600"/>
            <a:ext cx="381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A486-C4C3-4CE6-929C-3040177077A4}" type="slidenum">
              <a:rPr lang="en-US" altLang="en-US"/>
              <a:pPr/>
              <a:t>124</a:t>
            </a:fld>
            <a:endParaRPr lang="en-US" altLang="en-US"/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altLang="en-US"/>
              <a:t>Program log for major errors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altLang="en-US"/>
              <a:t>There are wide codes in this ADC</a:t>
            </a:r>
          </a:p>
          <a:p>
            <a:r>
              <a:rPr lang="en-US" altLang="en-US"/>
              <a:t>Code 16383 is wide by 2 LSB(s).</a:t>
            </a:r>
          </a:p>
          <a:p>
            <a:r>
              <a:rPr lang="en-US" altLang="en-US"/>
              <a:t>Code 32767 is wide by 1 LSB(s).</a:t>
            </a:r>
          </a:p>
          <a:p>
            <a:r>
              <a:rPr lang="en-US" altLang="en-US"/>
              <a:t>Code 49151 is wide by 2 LSB(s).</a:t>
            </a:r>
          </a:p>
          <a:p>
            <a:endParaRPr lang="en-US" altLang="en-US"/>
          </a:p>
          <a:p>
            <a:r>
              <a:rPr lang="en-US" altLang="en-US"/>
              <a:t>There are missing codes in this ADC</a:t>
            </a:r>
          </a:p>
          <a:p>
            <a:r>
              <a:rPr lang="en-US" altLang="en-US"/>
              <a:t>There are   1 code(s) missing near code   8191</a:t>
            </a:r>
          </a:p>
          <a:p>
            <a:r>
              <a:rPr lang="en-US" altLang="en-US"/>
              <a:t>There are   1 code(s) missing near code  24575</a:t>
            </a:r>
          </a:p>
          <a:p>
            <a:r>
              <a:rPr lang="en-US" altLang="en-US"/>
              <a:t>There are   1 code(s) missing near code  40959</a:t>
            </a:r>
          </a:p>
          <a:p>
            <a:r>
              <a:rPr lang="en-US" altLang="en-US"/>
              <a:t>There are   1 code(s) missing near code  57343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E7DE-9186-42EF-8741-EDBC4DEC11BF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717550"/>
            <a:ext cx="6232525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044D-C01D-4EF0-8854-D3D5E02E02E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Chatterjee and students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Alternate ADC testing</a:t>
            </a:r>
          </a:p>
          <a:p>
            <a:pPr lvl="1"/>
            <a:r>
              <a:rPr lang="en-US" altLang="en-US"/>
              <a:t>Based on linear regression model</a:t>
            </a:r>
          </a:p>
          <a:p>
            <a:pPr lvl="1"/>
            <a:r>
              <a:rPr lang="en-US" altLang="en-US"/>
              <a:t>Use large numbers of known good ADC to train</a:t>
            </a:r>
          </a:p>
          <a:p>
            <a:pPr lvl="1"/>
            <a:r>
              <a:rPr lang="en-US" altLang="en-US"/>
              <a:t>Fit new ADC response to model and detect diff</a:t>
            </a:r>
          </a:p>
          <a:p>
            <a:pPr lvl="1"/>
            <a:r>
              <a:rPr lang="en-US" altLang="en-US"/>
              <a:t>Worked with TI for years on this</a:t>
            </a:r>
          </a:p>
          <a:p>
            <a:pPr lvl="1"/>
            <a:r>
              <a:rPr lang="en-US" altLang="en-US"/>
              <a:t>Is TI putting this into production test?</a:t>
            </a:r>
          </a:p>
          <a:p>
            <a:r>
              <a:rPr lang="en-US" altLang="en-US"/>
              <a:t>Basic challenge: customer question</a:t>
            </a:r>
          </a:p>
          <a:p>
            <a:r>
              <a:rPr lang="en-US" altLang="en-US"/>
              <a:t>Relation to new algorithm: none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07FC-00FF-4AAA-8298-35BC3F4E163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8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Chatterjee and students, (2)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altLang="en-US"/>
              <a:t>Reduced code test</a:t>
            </a:r>
          </a:p>
          <a:p>
            <a:pPr lvl="1"/>
            <a:r>
              <a:rPr lang="en-US" altLang="en-US"/>
              <a:t>Based on characterization, find a subset of codes that are more prone to process variations</a:t>
            </a:r>
          </a:p>
          <a:p>
            <a:pPr lvl="1"/>
            <a:r>
              <a:rPr lang="en-US" altLang="en-US"/>
              <a:t>Use piecewise linear ramps to test code bin width of these codes</a:t>
            </a:r>
          </a:p>
          <a:p>
            <a:pPr lvl="1"/>
            <a:r>
              <a:rPr lang="en-US" altLang="en-US"/>
              <a:t>Use SAR structure’s linear model to reconstruct full code INL</a:t>
            </a:r>
          </a:p>
          <a:p>
            <a:r>
              <a:rPr lang="en-US" altLang="en-US"/>
              <a:t>Significant INL test time reduction: up to 75%</a:t>
            </a:r>
          </a:p>
          <a:p>
            <a:r>
              <a:rPr lang="en-US" altLang="en-US"/>
              <a:t>Measurement results for 12 bit ADC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3828-A9DD-42C8-9339-8A4C06E1935F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8FA-B60E-419D-AE99-B3FF04CFBB1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90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Chatterjee and students, (3)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382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Complexity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Algorithm and hardware rely on knowledge of trouble spots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Not clear if it will catch unpredicted PVT effects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Limited measurement results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Same 5 devices in multiple papers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All devices are good devices: INL/DNL ±0.5LSB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 marginal or bad devices measured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Limited comparison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Only compared max INL, min INL, max DNL, min DNL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Peaks happen at different locations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INL curve shape and individual INL values not compared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676A-12A2-46E4-B5FC-26360C86ED1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Goals of new INL Test Solution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Greatly reduce, or eliminate, data acquisition time for INL/DNL test</a:t>
            </a:r>
          </a:p>
          <a:p>
            <a:r>
              <a:rPr lang="en-US" altLang="en-US"/>
              <a:t>Maintain, or even significantly improve, test validity or test accuracy</a:t>
            </a:r>
          </a:p>
          <a:p>
            <a:endParaRPr lang="en-US" altLang="en-US"/>
          </a:p>
          <a:p>
            <a:endParaRPr lang="en-US" altLang="en-US" sz="2400"/>
          </a:p>
          <a:p>
            <a:r>
              <a:rPr lang="en-US" altLang="en-US" sz="2400"/>
              <a:t>Flexible on type of stimulus</a:t>
            </a:r>
          </a:p>
          <a:p>
            <a:r>
              <a:rPr lang="en-US" altLang="en-US" sz="2400"/>
              <a:t>Efficient in computation</a:t>
            </a:r>
          </a:p>
          <a:p>
            <a:r>
              <a:rPr lang="en-US" altLang="en-US" sz="2400"/>
              <a:t>Adaptable to various ADC structures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007-A36B-43C9-8AE7-C0A3E272D79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assumptions / observations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/>
              <a:t>In most ADCs, # of independent error sources &lt;&lt; 2</a:t>
            </a:r>
            <a:r>
              <a:rPr lang="en-US" altLang="en-US" baseline="30000"/>
              <a:t>n</a:t>
            </a:r>
          </a:p>
          <a:p>
            <a:r>
              <a:rPr lang="en-US" altLang="en-US"/>
              <a:t>There are 2</a:t>
            </a:r>
            <a:r>
              <a:rPr lang="en-US" altLang="en-US" baseline="30000"/>
              <a:t>n</a:t>
            </a:r>
            <a:r>
              <a:rPr lang="en-US" altLang="en-US"/>
              <a:t> – 1 transition voltages</a:t>
            </a:r>
          </a:p>
          <a:p>
            <a:r>
              <a:rPr lang="en-US" altLang="en-US"/>
              <a:t>There are 2</a:t>
            </a:r>
            <a:r>
              <a:rPr lang="en-US" altLang="en-US" baseline="30000"/>
              <a:t>n</a:t>
            </a:r>
            <a:r>
              <a:rPr lang="en-US" altLang="en-US"/>
              <a:t> – 3 INL errors to be tested</a:t>
            </a:r>
          </a:p>
          <a:p>
            <a:r>
              <a:rPr lang="en-US" altLang="en-US"/>
              <a:t>Hence, # of INL errors &gt;&gt; # of ind error sources</a:t>
            </a:r>
          </a:p>
          <a:p>
            <a:endParaRPr lang="en-US" altLang="en-US"/>
          </a:p>
          <a:p>
            <a:r>
              <a:rPr lang="en-US" altLang="en-US"/>
              <a:t>The gross dependency can be exploited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3E4-EB9B-4AE1-AC4A-BB201B352D2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ADC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altLang="en-US"/>
              <a:t>ADC is the largest volume mixed-signal function</a:t>
            </a:r>
          </a:p>
          <a:p>
            <a:r>
              <a:rPr lang="en-US" altLang="en-US"/>
              <a:t>Widely embedded in many large circuits and systems</a:t>
            </a:r>
          </a:p>
          <a:p>
            <a:r>
              <a:rPr lang="en-US" altLang="en-US"/>
              <a:t>ADC performance is critical to overall system performance</a:t>
            </a:r>
          </a:p>
          <a:p>
            <a:r>
              <a:rPr lang="en-US" altLang="en-US"/>
              <a:t>ADC test is one of the most challenging and most costly tests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E3D-B229-4E06-AF9F-78DF2FF6D9E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In most ADCs, certain intrinsic linearity is available</a:t>
            </a:r>
          </a:p>
          <a:p>
            <a:r>
              <a:rPr lang="en-US" altLang="en-US" sz="2800"/>
              <a:t>Eg, for a 16 bit ADC, as long as all components are functional, 10 ~ 12 bit linearity is readily available over all PVT variation.</a:t>
            </a:r>
          </a:p>
          <a:p>
            <a:r>
              <a:rPr lang="en-US" altLang="en-US" sz="2800"/>
              <a:t>Hence, several LS bits can be assumed to be approximately linear</a:t>
            </a:r>
          </a:p>
          <a:p>
            <a:r>
              <a:rPr lang="en-US" altLang="en-US" sz="2800"/>
              <a:t>This “linear ruler” of 100s LSB long can be used to shift voltages for efficient noise averaging</a:t>
            </a:r>
          </a:p>
        </p:txBody>
      </p:sp>
      <p:sp>
        <p:nvSpPr>
          <p:cNvPr id="13312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Basic assumptions / observations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6841-DF25-4CBF-AB1B-DCE310DDEFA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34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Conceptual example</a:t>
            </a:r>
          </a:p>
        </p:txBody>
      </p:sp>
      <p:sp>
        <p:nvSpPr>
          <p:cNvPr id="134157" name="Rectangle 13"/>
          <p:cNvSpPr>
            <a:spLocks noGrp="1"/>
          </p:cNvSpPr>
          <p:nvPr>
            <p:ph type="body" idx="1"/>
          </p:nvPr>
        </p:nvSpPr>
        <p:spPr>
          <a:xfrm>
            <a:off x="457200" y="2630488"/>
            <a:ext cx="8229600" cy="2286000"/>
          </a:xfrm>
        </p:spPr>
        <p:txBody>
          <a:bodyPr/>
          <a:lstStyle/>
          <a:p>
            <a:r>
              <a:rPr lang="en-US" altLang="en-US"/>
              <a:t>Suppose input noise sigma is 1 LSB</a:t>
            </a:r>
          </a:p>
          <a:p>
            <a:r>
              <a:rPr lang="en-US" altLang="en-US"/>
              <a:t>To measure T</a:t>
            </a:r>
            <a:r>
              <a:rPr lang="en-US" altLang="en-US" baseline="-25000"/>
              <a:t>1024</a:t>
            </a:r>
            <a:r>
              <a:rPr lang="en-US" altLang="en-US"/>
              <a:t> with 0.2 LSB uncertainty (sigma), how many sample should I place between T</a:t>
            </a:r>
            <a:r>
              <a:rPr lang="en-US" altLang="en-US" baseline="-25000"/>
              <a:t>1024</a:t>
            </a:r>
            <a:r>
              <a:rPr lang="en-US" altLang="en-US"/>
              <a:t> and T</a:t>
            </a:r>
            <a:r>
              <a:rPr lang="en-US" altLang="en-US" baseline="-25000"/>
              <a:t>1087</a:t>
            </a:r>
            <a:r>
              <a:rPr lang="en-US" altLang="en-US"/>
              <a:t>?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34148" name="Line 4"/>
          <p:cNvSpPr>
            <a:spLocks noChangeShapeType="1"/>
          </p:cNvSpPr>
          <p:nvPr/>
        </p:nvSpPr>
        <p:spPr bwMode="auto">
          <a:xfrm>
            <a:off x="152400" y="1868488"/>
            <a:ext cx="876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8518525" y="12954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Vin</a:t>
            </a:r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>
            <a:off x="685800" y="16398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1" name="Line 7"/>
          <p:cNvSpPr>
            <a:spLocks noChangeShapeType="1"/>
          </p:cNvSpPr>
          <p:nvPr/>
        </p:nvSpPr>
        <p:spPr bwMode="auto">
          <a:xfrm>
            <a:off x="8229600" y="16398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33400" y="2020888"/>
            <a:ext cx="66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</a:t>
            </a:r>
            <a:r>
              <a:rPr lang="en-US" altLang="en-US" baseline="-25000"/>
              <a:t>1024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8077200" y="2097088"/>
            <a:ext cx="917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</a:t>
            </a:r>
            <a:r>
              <a:rPr lang="en-US" altLang="en-US" baseline="-25000"/>
              <a:t>1024+63</a:t>
            </a:r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>
            <a:off x="1447800" y="17160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1244600" y="2020888"/>
            <a:ext cx="66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</a:t>
            </a:r>
            <a:r>
              <a:rPr lang="en-US" altLang="en-US" baseline="-25000"/>
              <a:t>1025</a:t>
            </a:r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457200" y="5000625"/>
            <a:ext cx="807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Answer: need 1/0.2=5X noise reduction, </a:t>
            </a:r>
            <a:r>
              <a:rPr lang="en-US" altLang="en-US" sz="2400">
                <a:sym typeface="Wingdings" panose="05000000000000000000" pitchFamily="2" charset="2"/>
              </a:rPr>
              <a:t> 5*5 samples for averaging, multiply that by a factor since not all samples contribute,  take about 64 samples per code,  place 4K samples </a:t>
            </a:r>
            <a:r>
              <a:rPr lang="en-US" altLang="en-US" sz="2400">
                <a:latin typeface="Calibri" panose="020F0502020204030204" pitchFamily="34" charset="0"/>
              </a:rPr>
              <a:t>between T</a:t>
            </a:r>
            <a:r>
              <a:rPr lang="en-US" altLang="en-US" sz="2400" baseline="-25000">
                <a:latin typeface="Calibri" panose="020F0502020204030204" pitchFamily="34" charset="0"/>
              </a:rPr>
              <a:t>1024</a:t>
            </a:r>
            <a:r>
              <a:rPr lang="en-US" altLang="en-US" sz="2400">
                <a:latin typeface="Calibri" panose="020F0502020204030204" pitchFamily="34" charset="0"/>
              </a:rPr>
              <a:t> and T</a:t>
            </a:r>
            <a:r>
              <a:rPr lang="en-US" altLang="en-US" sz="2400" baseline="-25000">
                <a:latin typeface="Calibri" panose="020F0502020204030204" pitchFamily="34" charset="0"/>
              </a:rPr>
              <a:t>1087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C31D-8A97-44A1-B11C-9AB5258350D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39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Conceptual example</a:t>
            </a:r>
          </a:p>
        </p:txBody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>
          <a:xfrm>
            <a:off x="457200" y="2630488"/>
            <a:ext cx="8229600" cy="3541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Alternative approach utilizing “linear ruler”:</a:t>
            </a:r>
          </a:p>
          <a:p>
            <a:pPr>
              <a:lnSpc>
                <a:spcPct val="90000"/>
              </a:lnSpc>
            </a:pPr>
            <a:r>
              <a:rPr lang="en-US" altLang="en-US"/>
              <a:t>For each sample falling between T</a:t>
            </a:r>
            <a:r>
              <a:rPr lang="en-US" altLang="en-US" baseline="-25000"/>
              <a:t>1024</a:t>
            </a:r>
            <a:r>
              <a:rPr lang="en-US" altLang="en-US"/>
              <a:t> and T</a:t>
            </a:r>
            <a:r>
              <a:rPr lang="en-US" altLang="en-US" baseline="-25000"/>
              <a:t>1087</a:t>
            </a:r>
            <a:r>
              <a:rPr lang="en-US" altLang="en-US"/>
              <a:t>, use ruler to shift it by a certain amout so that it become about aligned with T</a:t>
            </a:r>
            <a:r>
              <a:rPr lang="en-US" altLang="en-US" baseline="-25000"/>
              <a:t>1024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Averaging these to get a measurement of T</a:t>
            </a:r>
            <a:r>
              <a:rPr lang="en-US" altLang="en-US" baseline="-25000"/>
              <a:t>1024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Only need 5*5 = 25 samples between T</a:t>
            </a:r>
            <a:r>
              <a:rPr lang="en-US" altLang="en-US" baseline="-25000"/>
              <a:t>1024</a:t>
            </a:r>
            <a:r>
              <a:rPr lang="en-US" altLang="en-US"/>
              <a:t> and T</a:t>
            </a:r>
            <a:r>
              <a:rPr lang="en-US" altLang="en-US" baseline="-25000"/>
              <a:t>1087</a:t>
            </a:r>
            <a:endParaRPr lang="en-US" altLang="en-US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39268" name="Line 4"/>
          <p:cNvSpPr>
            <a:spLocks noChangeShapeType="1"/>
          </p:cNvSpPr>
          <p:nvPr/>
        </p:nvSpPr>
        <p:spPr bwMode="auto">
          <a:xfrm>
            <a:off x="152400" y="1868488"/>
            <a:ext cx="876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8518525" y="12954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Vin</a:t>
            </a:r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685800" y="16398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8229600" y="16398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533400" y="2020888"/>
            <a:ext cx="66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</a:t>
            </a:r>
            <a:r>
              <a:rPr lang="en-US" altLang="en-US" baseline="-25000"/>
              <a:t>1024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8077200" y="2097088"/>
            <a:ext cx="917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</a:t>
            </a:r>
            <a:r>
              <a:rPr lang="en-US" altLang="en-US" baseline="-25000"/>
              <a:t>1024+63</a:t>
            </a:r>
          </a:p>
        </p:txBody>
      </p:sp>
      <p:sp>
        <p:nvSpPr>
          <p:cNvPr id="139274" name="Line 10"/>
          <p:cNvSpPr>
            <a:spLocks noChangeShapeType="1"/>
          </p:cNvSpPr>
          <p:nvPr/>
        </p:nvSpPr>
        <p:spPr bwMode="auto">
          <a:xfrm>
            <a:off x="1600200" y="17160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1244600" y="2020888"/>
            <a:ext cx="66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</a:t>
            </a:r>
            <a:r>
              <a:rPr lang="en-US" altLang="en-US" baseline="-25000"/>
              <a:t>1025</a:t>
            </a:r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>
            <a:off x="2187575" y="17208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2EC7-E3AD-4C39-A5E2-EA305BBD63A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40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Conceptual algorithm</a:t>
            </a:r>
          </a:p>
        </p:txBody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altLang="en-US" sz="2800"/>
              <a:t>Use a known input (or identify it)</a:t>
            </a:r>
          </a:p>
          <a:p>
            <a:r>
              <a:rPr lang="en-US" altLang="en-US" sz="2800"/>
              <a:t>Adjust for ADC gain error and offset</a:t>
            </a:r>
          </a:p>
          <a:p>
            <a:r>
              <a:rPr lang="en-US" altLang="en-US" sz="2800"/>
              <a:t>Model each transition voltage error as a simple function of grossly reduced # of error sources: INL</a:t>
            </a:r>
            <a:r>
              <a:rPr lang="en-US" altLang="en-US" sz="2800" baseline="-25000"/>
              <a:t>i</a:t>
            </a:r>
            <a:r>
              <a:rPr lang="en-US" altLang="en-US" sz="2800"/>
              <a:t> = f</a:t>
            </a:r>
            <a:r>
              <a:rPr lang="en-US" altLang="en-US" sz="2800" baseline="-25000"/>
              <a:t>i</a:t>
            </a:r>
            <a:r>
              <a:rPr lang="en-US" altLang="en-US" sz="2800"/>
              <a:t>(e1, e2, …, eK)</a:t>
            </a:r>
          </a:p>
          <a:p>
            <a:r>
              <a:rPr lang="en-US" altLang="en-US" sz="2800"/>
              <a:t>At j-th input output pair, we have</a:t>
            </a:r>
          </a:p>
          <a:p>
            <a:pPr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en-US" altLang="en-US" sz="2800"/>
              <a:t>	    Vin(t</a:t>
            </a:r>
            <a:r>
              <a:rPr lang="en-US" altLang="en-US" sz="2800" baseline="-25000"/>
              <a:t>j</a:t>
            </a:r>
            <a:r>
              <a:rPr lang="en-US" altLang="en-US" sz="2800"/>
              <a:t>) – C</a:t>
            </a:r>
            <a:r>
              <a:rPr lang="en-US" altLang="en-US" sz="2800" baseline="-25000"/>
              <a:t>j</a:t>
            </a:r>
            <a:r>
              <a:rPr lang="en-US" altLang="en-US" sz="2800"/>
              <a:t>*LSB = INL</a:t>
            </a:r>
            <a:r>
              <a:rPr lang="en-US" altLang="en-US" sz="2800" baseline="-25000"/>
              <a:t>Cj</a:t>
            </a:r>
            <a:r>
              <a:rPr lang="en-US" altLang="en-US" sz="2800"/>
              <a:t> = f</a:t>
            </a:r>
            <a:r>
              <a:rPr lang="en-US" altLang="en-US" sz="2800" baseline="-25000"/>
              <a:t>Cj</a:t>
            </a:r>
            <a:r>
              <a:rPr lang="en-US" altLang="en-US" sz="2800"/>
              <a:t>(e1, e2, …, eK)</a:t>
            </a:r>
          </a:p>
          <a:p>
            <a:r>
              <a:rPr lang="en-US" altLang="en-US" sz="2800"/>
              <a:t>Use ruler to shift each equation to desired locations</a:t>
            </a:r>
          </a:p>
          <a:p>
            <a:r>
              <a:rPr lang="en-US" altLang="en-US" sz="2800"/>
              <a:t>Solve equations for those e’s</a:t>
            </a:r>
          </a:p>
          <a:p>
            <a:r>
              <a:rPr lang="en-US" altLang="en-US" sz="2800"/>
              <a:t>Calculate INL</a:t>
            </a:r>
            <a:r>
              <a:rPr lang="en-US" altLang="en-US" sz="2800" baseline="-25000"/>
              <a:t>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4966-11AA-441A-A738-E8BD3B7AB33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41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example implementation</a:t>
            </a:r>
          </a:p>
        </p:txBody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Use error in center point of each MSB interval as one independent error source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For 16 bit, T</a:t>
            </a:r>
            <a:r>
              <a:rPr lang="en-US" altLang="en-US" sz="2400" baseline="-25000"/>
              <a:t>0 </a:t>
            </a:r>
            <a:r>
              <a:rPr lang="en-US" altLang="en-US" sz="2400"/>
              <a:t>to T</a:t>
            </a:r>
            <a:r>
              <a:rPr lang="en-US" altLang="en-US" sz="2400" baseline="-25000"/>
              <a:t>1023</a:t>
            </a:r>
            <a:r>
              <a:rPr lang="en-US" altLang="en-US" sz="2400"/>
              <a:t>, T</a:t>
            </a:r>
            <a:r>
              <a:rPr lang="en-US" altLang="en-US" sz="2400" baseline="-25000"/>
              <a:t>1024 </a:t>
            </a:r>
            <a:r>
              <a:rPr lang="en-US" altLang="en-US" sz="2400"/>
              <a:t>to T</a:t>
            </a:r>
            <a:r>
              <a:rPr lang="en-US" altLang="en-US" sz="2400" baseline="-25000"/>
              <a:t>2047</a:t>
            </a:r>
            <a:r>
              <a:rPr lang="en-US" altLang="en-US" sz="2400"/>
              <a:t>, …, are such MSB intervals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Any “nonlinear” errors are captured by these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Other errors can add linearly to these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Resulting function is linear, easy to solve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Within each interval, can further use “minor intervals”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LSB transitions can be assumed linear, but missing transitions should be checked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6F00-9C15-4C58-BC80-9CC78AED20E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42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Additional things that can help</a:t>
            </a:r>
          </a:p>
        </p:txBody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Filter time domain data before putting them into equation</a:t>
            </a:r>
          </a:p>
          <a:p>
            <a:r>
              <a:rPr lang="en-US" altLang="en-US"/>
              <a:t>Check large Vin(t</a:t>
            </a:r>
            <a:r>
              <a:rPr lang="en-US" altLang="en-US" baseline="-25000"/>
              <a:t>j</a:t>
            </a:r>
            <a:r>
              <a:rPr lang="en-US" altLang="en-US"/>
              <a:t>) – C</a:t>
            </a:r>
            <a:r>
              <a:rPr lang="en-US" altLang="en-US" baseline="-25000"/>
              <a:t>j</a:t>
            </a:r>
            <a:r>
              <a:rPr lang="en-US" altLang="en-US"/>
              <a:t>*LSB for sparkle or transient errors</a:t>
            </a:r>
          </a:p>
          <a:p>
            <a:r>
              <a:rPr lang="en-US" altLang="en-US"/>
              <a:t>Choose input waveform to achieve desired sample density at various locations</a:t>
            </a:r>
          </a:p>
          <a:p>
            <a:r>
              <a:rPr lang="en-US" altLang="en-US"/>
              <a:t>Let model take advantage of knowledge of architecture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D7C0-20C3-45F9-B9BA-0FF0D16486B9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68363"/>
          </a:xfrm>
        </p:spPr>
        <p:txBody>
          <a:bodyPr/>
          <a:lstStyle/>
          <a:p>
            <a:r>
              <a:rPr lang="en-US" altLang="en-US"/>
              <a:t>Inefficiencies in standard histogram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868363"/>
            <a:ext cx="8229600" cy="4754562"/>
          </a:xfrm>
        </p:spPr>
        <p:txBody>
          <a:bodyPr/>
          <a:lstStyle/>
          <a:p>
            <a:r>
              <a:rPr lang="en-US" altLang="en-US"/>
              <a:t>Only those samples near transition voltage T</a:t>
            </a:r>
            <a:r>
              <a:rPr lang="en-US" altLang="en-US" baseline="-25000"/>
              <a:t>K</a:t>
            </a:r>
            <a:r>
              <a:rPr lang="en-US" altLang="en-US"/>
              <a:t> contribute to measurement precision of T</a:t>
            </a:r>
            <a:r>
              <a:rPr lang="en-US" altLang="en-US" baseline="-25000"/>
              <a:t>K</a:t>
            </a:r>
            <a:endParaRPr lang="en-US" altLang="en-US"/>
          </a:p>
          <a:p>
            <a:r>
              <a:rPr lang="en-US" altLang="en-US"/>
              <a:t>Samples near the middle of a code bin are not providing information about the bin edges</a:t>
            </a:r>
          </a:p>
          <a:p>
            <a:pPr lvl="1"/>
            <a:r>
              <a:rPr lang="en-US" altLang="en-US"/>
              <a:t>Effectively only fraction </a:t>
            </a:r>
            <a:r>
              <a:rPr lang="en-US" altLang="en-US" i="1">
                <a:latin typeface="Symbol" panose="05050102010706020507" pitchFamily="18" charset="2"/>
              </a:rPr>
              <a:t>a</a:t>
            </a:r>
            <a:r>
              <a:rPr lang="en-US" altLang="en-US"/>
              <a:t> of samples in bin</a:t>
            </a:r>
            <a:r>
              <a:rPr lang="en-US" altLang="en-US" baseline="-25000"/>
              <a:t>k</a:t>
            </a:r>
            <a:r>
              <a:rPr lang="en-US" altLang="en-US"/>
              <a:t> help reduce measurement noise of T</a:t>
            </a:r>
            <a:r>
              <a:rPr lang="en-US" altLang="en-US" baseline="-25000"/>
              <a:t>K 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Requires H samples to reduce variance of T</a:t>
            </a:r>
            <a:r>
              <a:rPr lang="en-US" altLang="en-US" baseline="-25000"/>
              <a:t>K </a:t>
            </a:r>
            <a:r>
              <a:rPr lang="en-US" altLang="en-US"/>
              <a:t>to </a:t>
            </a: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 baseline="30000"/>
              <a:t>2</a:t>
            </a:r>
            <a:r>
              <a:rPr lang="en-US" altLang="en-US"/>
              <a:t>/</a:t>
            </a:r>
            <a:r>
              <a:rPr lang="en-US" altLang="en-US" i="1">
                <a:latin typeface="Symbol" panose="05050102010706020507" pitchFamily="18" charset="2"/>
              </a:rPr>
              <a:t> a</a:t>
            </a:r>
            <a:r>
              <a:rPr lang="en-US" altLang="en-US" i="1"/>
              <a:t>H</a:t>
            </a:r>
            <a:r>
              <a:rPr lang="en-US" altLang="en-US"/>
              <a:t>, where </a:t>
            </a:r>
            <a:r>
              <a:rPr lang="en-US" altLang="en-US">
                <a:latin typeface="Symbol" panose="05050102010706020507" pitchFamily="18" charset="2"/>
              </a:rPr>
              <a:t>s </a:t>
            </a:r>
            <a:r>
              <a:rPr lang="en-US" altLang="en-US"/>
              <a:t>is noise sigma</a:t>
            </a:r>
          </a:p>
          <a:p>
            <a:r>
              <a:rPr lang="en-US" altLang="en-US"/>
              <a:t>All T</a:t>
            </a:r>
            <a:r>
              <a:rPr lang="en-US" altLang="en-US" baseline="-25000"/>
              <a:t>K</a:t>
            </a:r>
            <a:r>
              <a:rPr lang="en-US" altLang="en-US"/>
              <a:t>’s treated as independent random var</a:t>
            </a:r>
          </a:p>
          <a:p>
            <a:pPr lvl="1"/>
            <a:r>
              <a:rPr lang="en-US" altLang="en-US"/>
              <a:t>Requires H*2</a:t>
            </a:r>
            <a:r>
              <a:rPr lang="en-US" altLang="en-US" baseline="40000"/>
              <a:t>n</a:t>
            </a:r>
            <a:r>
              <a:rPr lang="en-US" altLang="en-US"/>
              <a:t> samples</a:t>
            </a:r>
          </a:p>
          <a:p>
            <a:pPr lvl="1"/>
            <a:r>
              <a:rPr lang="en-US" altLang="en-US"/>
              <a:t> Gross inefficiency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9821-B8F0-4E0D-A60E-594E622CD30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If ADC input referred noise sigma is </a:t>
            </a:r>
            <a:r>
              <a:rPr lang="en-US" dirty="0">
                <a:latin typeface="Symbol" pitchFamily="18" charset="2"/>
              </a:rPr>
              <a:t>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Histogram has an average H samples per code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Total samples: 2</a:t>
            </a:r>
            <a:r>
              <a:rPr lang="en-US" kern="1100" baseline="46000" dirty="0"/>
              <a:t>n</a:t>
            </a:r>
            <a:r>
              <a:rPr lang="en-US" dirty="0"/>
              <a:t>*H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Transition voltage error variance: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INL</a:t>
            </a:r>
            <a:r>
              <a:rPr lang="en-US" baseline="-25000" dirty="0" err="1"/>
              <a:t>k</a:t>
            </a:r>
            <a:r>
              <a:rPr lang="en-US" dirty="0"/>
              <a:t> variance: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INL curve noise band:</a:t>
            </a:r>
            <a:endParaRPr lang="en-US" dirty="0">
              <a:latin typeface="Symbol" pitchFamily="18" charset="2"/>
            </a:endParaRPr>
          </a:p>
        </p:txBody>
      </p:sp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3552825" y="4143375"/>
          <a:ext cx="18208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393480" progId="Equation.DSMT4">
                  <p:embed/>
                </p:oleObj>
              </mc:Choice>
              <mc:Fallback>
                <p:oleObj name="Equation" r:id="rId2" imgW="78732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4143375"/>
                        <a:ext cx="1820863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3951288" y="5410200"/>
          <a:ext cx="42576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444240" progId="Equation.DSMT4">
                  <p:embed/>
                </p:oleObj>
              </mc:Choice>
              <mc:Fallback>
                <p:oleObj name="Equation" r:id="rId4" imgW="18414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8" y="5410200"/>
                        <a:ext cx="4257675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6738938" y="3228975"/>
          <a:ext cx="15255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3228975"/>
                        <a:ext cx="1525587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5D07-9B9D-4401-9D13-F364AFD9B13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05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altLang="en-US"/>
              <a:t>DNL error involves two transition voltages:</a:t>
            </a:r>
          </a:p>
          <a:p>
            <a:endParaRPr lang="en-US" altLang="en-US"/>
          </a:p>
          <a:p>
            <a:r>
              <a:rPr lang="en-US" altLang="en-US"/>
              <a:t>DNL curve measurement noise band:</a:t>
            </a:r>
          </a:p>
          <a:p>
            <a:endParaRPr lang="en-US" altLang="en-US"/>
          </a:p>
          <a:p>
            <a:r>
              <a:rPr lang="en-US" altLang="en-US"/>
              <a:t>For n=16, H=64, </a:t>
            </a: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/>
              <a:t>=0.87, </a:t>
            </a:r>
            <a:r>
              <a:rPr lang="en-US" altLang="en-US">
                <a:latin typeface="Symbol" panose="05050102010706020507" pitchFamily="18" charset="2"/>
              </a:rPr>
              <a:t>a</a:t>
            </a:r>
            <a:r>
              <a:rPr lang="en-US" altLang="en-US"/>
              <a:t>=0.5,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For device 1 and 2, </a:t>
            </a: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/>
              <a:t>=0.87 from SNR analysis</a:t>
            </a:r>
          </a:p>
        </p:txBody>
      </p:sp>
      <p:graphicFrame>
        <p:nvGraphicFramePr>
          <p:cNvPr id="2050" name="Object 18"/>
          <p:cNvGraphicFramePr>
            <a:graphicFrameLocks noChangeAspect="1"/>
          </p:cNvGraphicFramePr>
          <p:nvPr/>
        </p:nvGraphicFramePr>
        <p:xfrm>
          <a:off x="2963863" y="1524000"/>
          <a:ext cx="284956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393480" progId="Equation.DSMT4">
                  <p:embed/>
                </p:oleObj>
              </mc:Choice>
              <mc:Fallback>
                <p:oleObj name="Equation" r:id="rId2" imgW="123156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1524000"/>
                        <a:ext cx="2849562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994025" y="2684463"/>
          <a:ext cx="422751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444240" progId="Equation.DSMT4">
                  <p:embed/>
                </p:oleObj>
              </mc:Choice>
              <mc:Fallback>
                <p:oleObj name="Equation" r:id="rId4" imgW="182880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2684463"/>
                        <a:ext cx="4227513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955675" y="4114800"/>
          <a:ext cx="748823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38200" imgH="685800" progId="Equation.DSMT4">
                  <p:embed/>
                </p:oleObj>
              </mc:Choice>
              <mc:Fallback>
                <p:oleObj name="Equation" r:id="rId6" imgW="323820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4114800"/>
                        <a:ext cx="7488238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11B8-A08E-4993-9535-011F105B7EB8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/>
              <a:t>New Method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35563"/>
          </a:xfrm>
        </p:spPr>
        <p:txBody>
          <a:bodyPr/>
          <a:lstStyle/>
          <a:p>
            <a:r>
              <a:rPr lang="en-US" altLang="en-US"/>
              <a:t>No histograming</a:t>
            </a:r>
          </a:p>
          <a:p>
            <a:r>
              <a:rPr lang="en-US" altLang="en-US"/>
              <a:t>All samples contribute to measurement noise averaging</a:t>
            </a:r>
          </a:p>
          <a:p>
            <a:pPr lvl="1"/>
            <a:r>
              <a:rPr lang="en-US" altLang="en-US"/>
              <a:t>Remove the 1/</a:t>
            </a:r>
            <a:r>
              <a:rPr lang="en-US" altLang="en-US" i="1">
                <a:latin typeface="Symbol" panose="05050102010706020507" pitchFamily="18" charset="2"/>
              </a:rPr>
              <a:t>a</a:t>
            </a:r>
            <a:r>
              <a:rPr lang="en-US" altLang="en-US"/>
              <a:t> factor of inefficiency</a:t>
            </a:r>
          </a:p>
          <a:p>
            <a:r>
              <a:rPr lang="en-US" altLang="en-US"/>
              <a:t>Don’t pretend that all transition voltages are independent random variables</a:t>
            </a:r>
          </a:p>
          <a:p>
            <a:r>
              <a:rPr lang="en-US" altLang="en-US"/>
              <a:t>All transition voltage errors are a linear combination of a much smaller number of independent random error sources</a:t>
            </a:r>
          </a:p>
          <a:p>
            <a:r>
              <a:rPr lang="en-US" altLang="en-US"/>
              <a:t>Ideal low-pass filter in DSP to reduce noise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B541-44A5-4342-A158-8765D34E4FF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31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ADC test challenges and costs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altLang="en-US"/>
              <a:t>Many specs to be tested</a:t>
            </a:r>
          </a:p>
          <a:p>
            <a:r>
              <a:rPr lang="en-US" altLang="en-US"/>
              <a:t>Require multiple accurate signal sources</a:t>
            </a:r>
          </a:p>
          <a:p>
            <a:r>
              <a:rPr lang="en-US" altLang="en-US"/>
              <a:t>May require accurate timing control</a:t>
            </a:r>
          </a:p>
          <a:p>
            <a:r>
              <a:rPr lang="en-US" altLang="en-US"/>
              <a:t>Need complex and accurate test circuitry</a:t>
            </a:r>
          </a:p>
          <a:p>
            <a:r>
              <a:rPr lang="en-US" altLang="en-US"/>
              <a:t>Require long test time, especially for high performance ADCs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sym typeface="Wingdings" panose="05000000000000000000" pitchFamily="2" charset="2"/>
              </a:rPr>
              <a:t>for most ADCs, INL/DNL test take the longest time and is a dominant cost component</a:t>
            </a: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3C6A-F066-4BDD-BDFB-C5A997E7E69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457200" y="715963"/>
            <a:ext cx="8229600" cy="5135562"/>
          </a:xfrm>
        </p:spPr>
        <p:txBody>
          <a:bodyPr/>
          <a:lstStyle/>
          <a:p>
            <a:r>
              <a:rPr lang="en-US" altLang="en-US"/>
              <a:t>For a total of M samples, filter bandwidth B*f</a:t>
            </a:r>
            <a:r>
              <a:rPr lang="en-US" altLang="en-US" baseline="-25000"/>
              <a:t>s</a:t>
            </a:r>
            <a:r>
              <a:rPr lang="en-US" altLang="en-US"/>
              <a:t>, and assuming K independent errors, then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For n=16, </a:t>
            </a: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/>
              <a:t>=0.87, K=144, B=1 (no LPF), M=2</a:t>
            </a:r>
            <a:r>
              <a:rPr lang="en-US" altLang="en-US" baseline="40000"/>
              <a:t>16</a:t>
            </a:r>
            <a:r>
              <a:rPr lang="en-US" altLang="en-US"/>
              <a:t>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For B=1/4: INL_band = 0.14, DNL_band = 0.19</a:t>
            </a:r>
          </a:p>
        </p:txBody>
      </p:sp>
      <p:graphicFrame>
        <p:nvGraphicFramePr>
          <p:cNvPr id="3074" name="Object 18"/>
          <p:cNvGraphicFramePr>
            <a:graphicFrameLocks noChangeAspect="1"/>
          </p:cNvGraphicFramePr>
          <p:nvPr/>
        </p:nvGraphicFramePr>
        <p:xfrm>
          <a:off x="682625" y="1858963"/>
          <a:ext cx="716756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520" imgH="888840" progId="Equation.DSMT4">
                  <p:embed/>
                </p:oleObj>
              </mc:Choice>
              <mc:Fallback>
                <p:oleObj name="Equation" r:id="rId2" imgW="3098520" imgH="8888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858963"/>
                        <a:ext cx="7167563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741488" y="4830763"/>
          <a:ext cx="58467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27200" imgH="457200" progId="Equation.DSMT4">
                  <p:embed/>
                </p:oleObj>
              </mc:Choice>
              <mc:Fallback>
                <p:oleObj name="Equation" r:id="rId4" imgW="2527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4830763"/>
                        <a:ext cx="58467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41F8-227B-418C-96D6-90064360A95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Improvement prediction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4525962"/>
          </a:xfrm>
        </p:spPr>
        <p:txBody>
          <a:bodyPr/>
          <a:lstStyle/>
          <a:p>
            <a:r>
              <a:rPr lang="en-US" altLang="en-US"/>
              <a:t>Compare:</a:t>
            </a:r>
          </a:p>
          <a:p>
            <a:pPr lvl="1"/>
            <a:r>
              <a:rPr lang="en-US" altLang="en-US"/>
              <a:t>New method with B=1/4: INL_band = 0.14, DNL_band = 0.19</a:t>
            </a:r>
          </a:p>
          <a:p>
            <a:pPr lvl="1"/>
            <a:r>
              <a:rPr lang="en-US" altLang="en-US"/>
              <a:t>Standard: INL_band = 0.72, DNL_band = 1.02</a:t>
            </a:r>
          </a:p>
          <a:p>
            <a:r>
              <a:rPr lang="en-US" altLang="en-US"/>
              <a:t>Measurement noise bands reduced by about a factor of 5</a:t>
            </a:r>
          </a:p>
          <a:p>
            <a:r>
              <a:rPr lang="en-US" altLang="en-US"/>
              <a:t>This is with 64 times less samples</a:t>
            </a:r>
          </a:p>
          <a:p>
            <a:r>
              <a:rPr lang="en-US" altLang="en-US"/>
              <a:t>In general: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898775" y="5106988"/>
          <a:ext cx="525462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040" imgH="469800" progId="Equation.DSMT4">
                  <p:embed/>
                </p:oleObj>
              </mc:Choice>
              <mc:Fallback>
                <p:oleObj name="Equation" r:id="rId2" imgW="227304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5106988"/>
                        <a:ext cx="5254625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845"/>
          </a:xfrm>
        </p:spPr>
        <p:txBody>
          <a:bodyPr/>
          <a:lstStyle/>
          <a:p>
            <a:pPr algn="ctr"/>
            <a:r>
              <a:rPr lang="en-US" dirty="0" err="1"/>
              <a:t>uSMILE</a:t>
            </a:r>
            <a:r>
              <a:rPr lang="en-US" dirty="0"/>
              <a:t>:</a:t>
            </a:r>
            <a:br>
              <a:rPr lang="en-US" dirty="0"/>
            </a:br>
            <a:r>
              <a:rPr lang="en-US" b="0" dirty="0"/>
              <a:t>ultrafast Segmented Model Identification for (accurate ADC) Linearity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A85AC-FF67-4712-9E78-3B2D8AA5FA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148" y="5391275"/>
            <a:ext cx="6272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on: Z. Yu and D. Chen, ITC 2012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2013 IEEE Nerd Cornfield Best Paper Award</a:t>
            </a:r>
          </a:p>
        </p:txBody>
      </p:sp>
    </p:spTree>
    <p:extLst>
      <p:ext uri="{BB962C8B-B14F-4D97-AF65-F5344CB8AC3E}">
        <p14:creationId xmlns:p14="http://schemas.microsoft.com/office/powerpoint/2010/main" val="2655969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Non-linearity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  <a:solidFill>
            <a:srgbClr val="00B05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transition point for output code from k to k+1 is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Ideally, T</a:t>
            </a:r>
            <a:r>
              <a:rPr lang="en-US" sz="20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should be uniform and linear in K.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Integral Non-Linearity is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Differential Non-Linearity is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629400" y="1219200"/>
          <a:ext cx="46566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228600" progId="Equation.DSMT4">
                  <p:embed/>
                </p:oleObj>
              </mc:Choice>
              <mc:Fallback>
                <p:oleObj name="Equation" r:id="rId2" imgW="19044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219200"/>
                        <a:ext cx="465667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43000" y="2667000"/>
          <a:ext cx="3970866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431640" progId="Equation.DSMT4">
                  <p:embed/>
                </p:oleObj>
              </mc:Choice>
              <mc:Fallback>
                <p:oleObj name="Equation" r:id="rId4" imgW="170172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67000"/>
                        <a:ext cx="3970866" cy="75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40118" y="3493379"/>
          <a:ext cx="3070720" cy="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228600" progId="Equation.DSMT4">
                  <p:embed/>
                </p:oleObj>
              </mc:Choice>
              <mc:Fallback>
                <p:oleObj name="Equation" r:id="rId6" imgW="129528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118" y="3493379"/>
                        <a:ext cx="3070720" cy="408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68400" y="4568825"/>
          <a:ext cx="67691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33640" imgH="431640" progId="Equation.DSMT4">
                  <p:embed/>
                </p:oleObj>
              </mc:Choice>
              <mc:Fallback>
                <p:oleObj name="Equation" r:id="rId8" imgW="293364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4568825"/>
                        <a:ext cx="6769100" cy="746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43000" y="5332225"/>
          <a:ext cx="3352800" cy="403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22360" imgH="228600" progId="Equation.DSMT4">
                  <p:embed/>
                </p:oleObj>
              </mc:Choice>
              <mc:Fallback>
                <p:oleObj name="Equation" r:id="rId10" imgW="142236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2225"/>
                        <a:ext cx="3352800" cy="403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312C-8FD8-47DA-A3E4-936F471538B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189742" y="2622550"/>
          <a:ext cx="1628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98400" imgH="457200" progId="Equation.DSMT4">
                  <p:embed/>
                </p:oleObj>
              </mc:Choice>
              <mc:Fallback>
                <p:oleObj name="Equation" r:id="rId12" imgW="698400" imgH="457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742" y="2622550"/>
                        <a:ext cx="1628775" cy="80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543814" y="5343019"/>
          <a:ext cx="26368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3000" imgH="228600" progId="Equation.DSMT4">
                  <p:embed/>
                </p:oleObj>
              </mc:Choice>
              <mc:Fallback>
                <p:oleObj name="Equation" r:id="rId14" imgW="114300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814" y="5343019"/>
                        <a:ext cx="2636838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094317" y="5838622"/>
          <a:ext cx="61976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28720" imgH="444240" progId="Equation.DSMT4">
                  <p:embed/>
                </p:oleObj>
              </mc:Choice>
              <mc:Fallback>
                <p:oleObj name="Equation" r:id="rId16" imgW="2628720" imgH="4442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317" y="5838622"/>
                        <a:ext cx="6197600" cy="784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159262" y="3520492"/>
          <a:ext cx="23955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15920" imgH="431640" progId="Equation.DSMT4">
                  <p:embed/>
                </p:oleObj>
              </mc:Choice>
              <mc:Fallback>
                <p:oleObj name="Equation" r:id="rId18" imgW="1015920" imgH="4316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262" y="3520492"/>
                        <a:ext cx="2395538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671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linearity test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De-facto standard method: histogram test</a:t>
            </a:r>
          </a:p>
          <a:p>
            <a:r>
              <a:rPr lang="en-US" dirty="0"/>
              <a:t>As ADC performance becomes better:</a:t>
            </a:r>
          </a:p>
          <a:p>
            <a:pPr lvl="1"/>
            <a:r>
              <a:rPr lang="en-US" dirty="0"/>
              <a:t># codes to be tested </a:t>
            </a:r>
            <a:r>
              <a:rPr lang="en-US" dirty="0">
                <a:sym typeface="Symbol"/>
              </a:rPr>
              <a:t></a:t>
            </a:r>
            <a:r>
              <a:rPr lang="en-US" dirty="0"/>
              <a:t>exponentially</a:t>
            </a:r>
          </a:p>
          <a:p>
            <a:pPr lvl="1"/>
            <a:r>
              <a:rPr lang="en-US" dirty="0"/>
              <a:t>Sampling rate </a:t>
            </a:r>
            <a:r>
              <a:rPr lang="en-US" dirty="0">
                <a:sym typeface="Symbol"/>
              </a:rPr>
              <a:t> </a:t>
            </a:r>
            <a:r>
              <a:rPr lang="en-US" dirty="0"/>
              <a:t>much less, or may even </a:t>
            </a:r>
            <a:r>
              <a:rPr lang="en-US" dirty="0">
                <a:sym typeface="Symbol"/>
              </a:rPr>
              <a:t>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Hits / code in HT no change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Test time becomes much longer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Test cost becomes too high to be acceptable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A85AC-FF67-4712-9E78-3B2D8AA5FA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8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Gross Inefficiencies in Histogram Test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010094"/>
            <a:ext cx="8458200" cy="51160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In medium to high resolution ADCs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# of analog components: O(n)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# of independent error sources: O(n)</a:t>
            </a:r>
            <a:endParaRPr lang="en-US" sz="2400" baseline="30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# of transition voltages: 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# of INL/DNL errors to be tested: 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each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But all INL/DNL errors are completely determined by those much fewer independent error sources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Treating INL/DNL errors as independent is grossly inefficient!</a:t>
            </a:r>
          </a:p>
          <a:p>
            <a:pPr marL="857250" lvl="2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5CCFD-44E2-E741-911C-C7E0382B69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43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048" y="788168"/>
            <a:ext cx="7772400" cy="609600"/>
          </a:xfrm>
        </p:spPr>
        <p:txBody>
          <a:bodyPr/>
          <a:lstStyle/>
          <a:p>
            <a:r>
              <a:rPr lang="en-US" sz="3200" dirty="0"/>
              <a:t>Standard Histogram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A85AC-FF67-4712-9E78-3B2D8AA5FA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11829" y="5252849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f(t)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5971" y="5283145"/>
            <a:ext cx="5240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most precise here?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1203" y="5763097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did we use it?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85710" y="5749448"/>
            <a:ext cx="2575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Threw it away.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41193" y="1869742"/>
            <a:ext cx="1583141" cy="1555845"/>
          </a:xfrm>
          <a:prstGeom prst="round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Accurate source</a:t>
            </a:r>
          </a:p>
        </p:txBody>
      </p:sp>
      <p:sp>
        <p:nvSpPr>
          <p:cNvPr id="11" name="Pentagon 10"/>
          <p:cNvSpPr/>
          <p:nvPr/>
        </p:nvSpPr>
        <p:spPr bwMode="auto">
          <a:xfrm flipH="1">
            <a:off x="2813714" y="2149520"/>
            <a:ext cx="1407994" cy="996287"/>
          </a:xfrm>
          <a:prstGeom prst="homePlate">
            <a:avLst>
              <a:gd name="adj" fmla="val 65068"/>
            </a:avLst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ADC</a:t>
            </a:r>
          </a:p>
        </p:txBody>
      </p:sp>
      <p:cxnSp>
        <p:nvCxnSpPr>
          <p:cNvPr id="13" name="Straight Arrow Connector 12"/>
          <p:cNvCxnSpPr>
            <a:stCxn id="8" idx="3"/>
            <a:endCxn id="11" idx="3"/>
          </p:cNvCxnSpPr>
          <p:nvPr/>
        </p:nvCxnSpPr>
        <p:spPr bwMode="auto">
          <a:xfrm flipV="1">
            <a:off x="1924334" y="2647664"/>
            <a:ext cx="889380" cy="1"/>
          </a:xfrm>
          <a:prstGeom prst="straightConnector1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192139" y="2647662"/>
            <a:ext cx="889380" cy="1"/>
          </a:xfrm>
          <a:prstGeom prst="straightConnector1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936775" y="1399941"/>
            <a:ext cx="1765227" cy="25545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histogram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h(k-1)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h(k)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h(k+1)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985983" y="1629868"/>
            <a:ext cx="889380" cy="1017795"/>
          </a:xfrm>
          <a:prstGeom prst="straightConnector1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985983" y="2647665"/>
            <a:ext cx="889380" cy="1"/>
          </a:xfrm>
          <a:prstGeom prst="straightConnector1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985983" y="2429301"/>
            <a:ext cx="889380" cy="206986"/>
          </a:xfrm>
          <a:prstGeom prst="straightConnector1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85983" y="2677230"/>
            <a:ext cx="889380" cy="175148"/>
          </a:xfrm>
          <a:prstGeom prst="straightConnector1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5025793" y="2677230"/>
            <a:ext cx="849570" cy="1144139"/>
          </a:xfrm>
          <a:prstGeom prst="straightConnector1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590531" y="1830878"/>
            <a:ext cx="29848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⁞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79155" y="2938638"/>
            <a:ext cx="29848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⁞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24334" y="2014926"/>
            <a:ext cx="68480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f(t)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51418" y="2010992"/>
            <a:ext cx="86754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C(t)</a:t>
            </a:r>
          </a:p>
        </p:txBody>
      </p:sp>
      <p:sp>
        <p:nvSpPr>
          <p:cNvPr id="30" name="Bent Arrow 29"/>
          <p:cNvSpPr/>
          <p:nvPr/>
        </p:nvSpPr>
        <p:spPr bwMode="auto">
          <a:xfrm rot="10800000">
            <a:off x="5875362" y="3695314"/>
            <a:ext cx="1235121" cy="1351128"/>
          </a:xfrm>
          <a:prstGeom prst="bentArrow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Picture 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34" y="3990786"/>
            <a:ext cx="3815437" cy="126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113389" y="1449583"/>
            <a:ext cx="124906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 * 2</a:t>
            </a:r>
            <a:r>
              <a:rPr kumimoji="0" lang="en-US" sz="3200" b="0" i="0" u="none" strike="noStrike" kern="1200" cap="none" spc="0" normalizeH="0" baseline="46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10483" y="3664114"/>
            <a:ext cx="56457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46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22726" y="4081601"/>
            <a:ext cx="56457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46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0" y="131618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Gross Inefficiencies in Histogram Test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34803" y="6283993"/>
            <a:ext cx="571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is a gross loss of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4700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Gross Inefficiencies in Histogram Test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010094"/>
            <a:ext cx="8458200" cy="51160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In the standard histogram test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H*2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dirty="0">
                <a:latin typeface="Arial" pitchFamily="34" charset="0"/>
                <a:cs typeface="Arial" pitchFamily="34" charset="0"/>
              </a:rPr>
              <a:t> samples are collected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But only ~H samples in bin k are used in computing code bin width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Wk</a:t>
            </a:r>
            <a:r>
              <a:rPr lang="en-US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DNLk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Nearby samples, and all other samples that went through the same circuit hardware are ignored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Grossly reduced noise averaging capability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5CCFD-44E2-E741-911C-C7E0382B69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713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7551" y="304800"/>
            <a:ext cx="8461608" cy="838200"/>
          </a:xfrm>
        </p:spPr>
        <p:txBody>
          <a:bodyPr/>
          <a:lstStyle/>
          <a:p>
            <a:pPr algn="ctr"/>
            <a:r>
              <a:rPr lang="en-US" dirty="0"/>
              <a:t>uSMILE: </a:t>
            </a:r>
            <a:r>
              <a:rPr lang="en-US" b="0" dirty="0"/>
              <a:t>ultrafast Segmented Model Identification for Linearity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A85AC-FF67-4712-9E78-3B2D8AA5FA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7551" y="1132764"/>
            <a:ext cx="8461608" cy="4137546"/>
            <a:chOff x="327551" y="1132764"/>
            <a:chExt cx="8461608" cy="4137546"/>
          </a:xfrm>
          <a:noFill/>
        </p:grpSpPr>
        <p:sp>
          <p:nvSpPr>
            <p:cNvPr id="8" name="Rounded Rectangle 7"/>
            <p:cNvSpPr/>
            <p:nvPr/>
          </p:nvSpPr>
          <p:spPr bwMode="auto">
            <a:xfrm>
              <a:off x="341193" y="1869742"/>
              <a:ext cx="1583141" cy="1555845"/>
            </a:xfrm>
            <a:prstGeom prst="roundRect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Accurate source</a:t>
              </a:r>
            </a:p>
          </p:txBody>
        </p:sp>
        <p:sp>
          <p:nvSpPr>
            <p:cNvPr id="11" name="Pentagon 10"/>
            <p:cNvSpPr/>
            <p:nvPr/>
          </p:nvSpPr>
          <p:spPr bwMode="auto">
            <a:xfrm flipH="1">
              <a:off x="2813714" y="2149520"/>
              <a:ext cx="1407994" cy="996287"/>
            </a:xfrm>
            <a:prstGeom prst="homePlate">
              <a:avLst>
                <a:gd name="adj" fmla="val 65068"/>
              </a:avLst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ADC</a:t>
              </a:r>
            </a:p>
          </p:txBody>
        </p:sp>
        <p:cxnSp>
          <p:nvCxnSpPr>
            <p:cNvPr id="13" name="Straight Arrow Connector 12"/>
            <p:cNvCxnSpPr>
              <a:stCxn id="8" idx="3"/>
              <a:endCxn id="11" idx="3"/>
            </p:cNvCxnSpPr>
            <p:nvPr/>
          </p:nvCxnSpPr>
          <p:spPr bwMode="auto">
            <a:xfrm flipV="1">
              <a:off x="1924334" y="2647664"/>
              <a:ext cx="889380" cy="1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4192139" y="2647662"/>
              <a:ext cx="889380" cy="1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1924334" y="2014926"/>
              <a:ext cx="684803" cy="584775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f(t)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67868" y="2599919"/>
              <a:ext cx="784189" cy="523220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C(t)</a:t>
              </a:r>
            </a:p>
          </p:txBody>
        </p:sp>
        <p:sp>
          <p:nvSpPr>
            <p:cNvPr id="2" name="Rounded Rectangle 1"/>
            <p:cNvSpPr/>
            <p:nvPr/>
          </p:nvSpPr>
          <p:spPr bwMode="auto">
            <a:xfrm>
              <a:off x="3111690" y="1132764"/>
              <a:ext cx="2007273" cy="878228"/>
            </a:xfrm>
            <a:prstGeom prst="roundRect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Expected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Linear code</a:t>
              </a: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5118963" y="2307313"/>
              <a:ext cx="613097" cy="654251"/>
            </a:xfrm>
            <a:prstGeom prst="ellipse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2609137" y="1571879"/>
              <a:ext cx="546978" cy="0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V="1">
              <a:off x="2609137" y="1571878"/>
              <a:ext cx="0" cy="1075787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1" name="Straight Arrow Connector 40"/>
            <p:cNvCxnSpPr>
              <a:stCxn id="2" idx="3"/>
            </p:cNvCxnSpPr>
            <p:nvPr/>
          </p:nvCxnSpPr>
          <p:spPr bwMode="auto">
            <a:xfrm>
              <a:off x="5118963" y="1571878"/>
              <a:ext cx="306548" cy="1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endCxn id="3" idx="0"/>
            </p:cNvCxnSpPr>
            <p:nvPr/>
          </p:nvCxnSpPr>
          <p:spPr bwMode="auto">
            <a:xfrm>
              <a:off x="5425511" y="1571879"/>
              <a:ext cx="1" cy="735434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4625608" y="2114542"/>
              <a:ext cx="425116" cy="584775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30064" y="1775244"/>
              <a:ext cx="412292" cy="584775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5732060" y="2636293"/>
              <a:ext cx="1992573" cy="11372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6100547" y="2297745"/>
              <a:ext cx="1297150" cy="707886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N.L error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noise</a:t>
              </a:r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2813714" y="3753134"/>
              <a:ext cx="3028642" cy="1214651"/>
            </a:xfrm>
            <a:prstGeom prst="roundRect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Segmented model for INL/DNL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V="1">
              <a:off x="1920922" y="4465090"/>
              <a:ext cx="889380" cy="1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327551" y="4026090"/>
              <a:ext cx="2687472" cy="400110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 k: 0, 1, …, 2</a:t>
              </a:r>
              <a:r>
                <a:rPr kumimoji="0" lang="en-US" sz="2000" b="0" i="0" u="none" strike="noStrike" kern="1200" cap="none" spc="0" normalizeH="0" baseline="46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-1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H="1">
              <a:off x="3254992" y="3425587"/>
              <a:ext cx="1725829" cy="1844723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H="1">
              <a:off x="4980822" y="3425587"/>
              <a:ext cx="1010545" cy="0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5991367" y="2651688"/>
              <a:ext cx="0" cy="773899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5828393" y="4293961"/>
              <a:ext cx="1623896" cy="1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62" name="Oval 61"/>
            <p:cNvSpPr/>
            <p:nvPr/>
          </p:nvSpPr>
          <p:spPr bwMode="auto">
            <a:xfrm>
              <a:off x="7724633" y="2297745"/>
              <a:ext cx="613097" cy="654251"/>
            </a:xfrm>
            <a:prstGeom prst="ellipse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8247457" y="2628935"/>
              <a:ext cx="541702" cy="5503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9" name="Straight Arrow Connector 68"/>
            <p:cNvCxnSpPr>
              <a:endCxn id="62" idx="3"/>
            </p:cNvCxnSpPr>
            <p:nvPr/>
          </p:nvCxnSpPr>
          <p:spPr bwMode="auto">
            <a:xfrm flipV="1">
              <a:off x="6728346" y="2856183"/>
              <a:ext cx="1086073" cy="1424554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7379912" y="3175399"/>
              <a:ext cx="1091966" cy="461665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INL(C)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028492" y="4360459"/>
              <a:ext cx="1122935" cy="400110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INL(k)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709685" y="5527343"/>
            <a:ext cx="807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 goal: search for model that produces the best match at the observed output codes</a:t>
            </a:r>
          </a:p>
        </p:txBody>
      </p:sp>
    </p:spTree>
    <p:extLst>
      <p:ext uri="{BB962C8B-B14F-4D97-AF65-F5344CB8AC3E}">
        <p14:creationId xmlns:p14="http://schemas.microsoft.com/office/powerpoint/2010/main" val="3794397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5CCFD-44E2-E741-911C-C7E0382B69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3780" y="5910111"/>
            <a:ext cx="7585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# error terms: K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56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US" sz="1400" b="0" i="0" u="none" strike="noStrike" kern="0" cap="none" spc="0" normalizeH="0" baseline="56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MSB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+ 2</a:t>
            </a:r>
            <a:r>
              <a:rPr kumimoji="0" lang="en-US" sz="2400" b="0" i="0" u="none" strike="noStrike" kern="0" cap="none" spc="0" normalizeH="0" baseline="56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US" sz="1400" b="0" i="0" u="none" strike="noStrike" kern="0" cap="none" spc="0" normalizeH="0" baseline="56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ISB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+ 2</a:t>
            </a:r>
            <a:r>
              <a:rPr kumimoji="0" lang="en-US" sz="2400" b="0" i="0" u="none" strike="noStrike" kern="0" cap="none" spc="0" normalizeH="0" baseline="56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US" sz="1400" b="0" i="0" u="none" strike="noStrike" kern="0" cap="none" spc="0" normalizeH="0" baseline="56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LSB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14 to 20 bits, this number is in the 100~200 range.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" y="2131346"/>
            <a:ext cx="9144000" cy="3679616"/>
            <a:chOff x="822960" y="2188779"/>
            <a:chExt cx="7040880" cy="2370042"/>
          </a:xfrm>
        </p:grpSpPr>
        <p:pic>
          <p:nvPicPr>
            <p:cNvPr id="13107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5" t="2418" r="13098" b="2418"/>
            <a:stretch/>
          </p:blipFill>
          <p:spPr bwMode="auto">
            <a:xfrm>
              <a:off x="822960" y="2188779"/>
              <a:ext cx="704088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578556" y="3555652"/>
              <a:ext cx="14558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MSB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755642" y="2970111"/>
              <a:ext cx="8771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087666" y="2974975"/>
              <a:ext cx="61891" cy="8422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134255" y="3273036"/>
              <a:ext cx="0" cy="8058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475476" y="4035601"/>
              <a:ext cx="18662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MSB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+1)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724150" y="2809875"/>
              <a:ext cx="76200" cy="76200"/>
            </a:xfrm>
            <a:prstGeom prst="ellipse">
              <a:avLst/>
            </a:prstGeom>
            <a:solidFill>
              <a:srgbClr val="66FF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4FF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781300" y="2835275"/>
              <a:ext cx="76200" cy="76200"/>
            </a:xfrm>
            <a:prstGeom prst="ellipse">
              <a:avLst/>
            </a:prstGeom>
            <a:solidFill>
              <a:srgbClr val="66FF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4FF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838450" y="2854325"/>
              <a:ext cx="76200" cy="76200"/>
            </a:xfrm>
            <a:prstGeom prst="ellipse">
              <a:avLst/>
            </a:prstGeom>
            <a:solidFill>
              <a:srgbClr val="66FF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4FF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898775" y="2873375"/>
              <a:ext cx="76200" cy="76200"/>
            </a:xfrm>
            <a:prstGeom prst="ellipse">
              <a:avLst/>
            </a:prstGeom>
            <a:solidFill>
              <a:srgbClr val="66FF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4FF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949575" y="2889047"/>
              <a:ext cx="76200" cy="76200"/>
            </a:xfrm>
            <a:prstGeom prst="ellipse">
              <a:avLst/>
            </a:prstGeom>
            <a:solidFill>
              <a:srgbClr val="66FF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4FF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1962150" y="2911476"/>
              <a:ext cx="792027" cy="71339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171153" y="3207394"/>
              <a:ext cx="1364476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C0C0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ISB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C0C0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centers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657148" y="3273035"/>
              <a:ext cx="8771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529469" y="3034972"/>
              <a:ext cx="8771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450354" y="3411109"/>
              <a:ext cx="8771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5486276" y="3899891"/>
              <a:ext cx="18662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MSB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+2)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4944517" y="3030045"/>
              <a:ext cx="664713" cy="9047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59488" y="162347"/>
            <a:ext cx="8973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INLk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curve is broken to segments based on MSB codes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Each MSB segment has a center error E(C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MSB broken into ISB segments, with ISB center errors E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Within an ISB, test LSB code bin width errors WE(C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LSB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by tail histogram using all samples</a:t>
            </a:r>
          </a:p>
        </p:txBody>
      </p:sp>
    </p:spTree>
    <p:extLst>
      <p:ext uri="{BB962C8B-B14F-4D97-AF65-F5344CB8AC3E}">
        <p14:creationId xmlns:p14="http://schemas.microsoft.com/office/powerpoint/2010/main" val="228661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28DA-91E2-4093-817F-D6D0FC7B243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4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Existing strategies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Built-in-self-test of ADC</a:t>
            </a:r>
          </a:p>
          <a:p>
            <a:pPr lvl="1"/>
            <a:r>
              <a:rPr lang="en-US" altLang="en-US"/>
              <a:t>Sunter et al, polynomial fitting</a:t>
            </a:r>
          </a:p>
          <a:p>
            <a:pPr lvl="1"/>
            <a:r>
              <a:rPr lang="en-US" altLang="en-US"/>
              <a:t>Roberts and students, on-chip signal sources</a:t>
            </a:r>
          </a:p>
          <a:p>
            <a:pPr lvl="1"/>
            <a:r>
              <a:rPr lang="en-US" altLang="en-US"/>
              <a:t>Cheng et al, loop back and control circuitry</a:t>
            </a:r>
          </a:p>
          <a:p>
            <a:pPr lvl="1"/>
            <a:r>
              <a:rPr lang="en-US" altLang="en-US"/>
              <a:t>Provost etal, on-chip linear ramp generators</a:t>
            </a:r>
          </a:p>
          <a:p>
            <a:pPr lvl="1"/>
            <a:r>
              <a:rPr lang="en-US" altLang="en-US"/>
              <a:t>Azais, on-chip ramps and histogram test</a:t>
            </a:r>
          </a:p>
          <a:p>
            <a:pPr lvl="1"/>
            <a:r>
              <a:rPr lang="en-US" altLang="en-US"/>
              <a:t>Arabi, oscillation based BIST</a:t>
            </a:r>
          </a:p>
          <a:p>
            <a:pPr lvl="1"/>
            <a:r>
              <a:rPr lang="en-US" altLang="en-US"/>
              <a:t>Jiang et al, DDEM source for histogram test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9803" y="17318"/>
            <a:ext cx="3057098" cy="609600"/>
          </a:xfr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Algorithm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A85AC-FF67-4712-9E78-3B2D8AA5FA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446663" y="818866"/>
            <a:ext cx="6291618" cy="941695"/>
          </a:xfrm>
          <a:prstGeom prst="roundRect">
            <a:avLst/>
          </a:prstGeom>
          <a:solidFill>
            <a:srgbClr val="00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56481" y="2063090"/>
            <a:ext cx="7271982" cy="529985"/>
          </a:xfrm>
          <a:prstGeom prst="roundRect">
            <a:avLst/>
          </a:prstGeom>
          <a:solidFill>
            <a:srgbClr val="00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885666" y="2900151"/>
            <a:ext cx="5265761" cy="566380"/>
          </a:xfrm>
          <a:prstGeom prst="roundRect">
            <a:avLst/>
          </a:prstGeom>
          <a:solidFill>
            <a:srgbClr val="00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62333" y="3728113"/>
            <a:ext cx="7599529" cy="941695"/>
          </a:xfrm>
          <a:prstGeom prst="roundRect">
            <a:avLst/>
          </a:prstGeom>
          <a:solidFill>
            <a:srgbClr val="00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546747" y="4949590"/>
            <a:ext cx="6055056" cy="566380"/>
          </a:xfrm>
          <a:prstGeom prst="roundRect">
            <a:avLst/>
          </a:prstGeom>
          <a:solidFill>
            <a:srgbClr val="00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938284" y="5804851"/>
            <a:ext cx="7271982" cy="529985"/>
          </a:xfrm>
          <a:prstGeom prst="roundRect">
            <a:avLst/>
          </a:prstGeom>
          <a:solidFill>
            <a:srgbClr val="00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217158" y="1760561"/>
            <a:ext cx="744939" cy="30252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14FFB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205782" y="2622657"/>
            <a:ext cx="744939" cy="30252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14FFB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208054" y="3457457"/>
            <a:ext cx="744939" cy="30252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14FFB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210326" y="4674401"/>
            <a:ext cx="744939" cy="30252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14FFB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4212598" y="5522849"/>
            <a:ext cx="744939" cy="30252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14FFB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6" y="742951"/>
            <a:ext cx="8672946" cy="544656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With pure sine input, obtain coherent data set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Y={y1, y2, … </a:t>
            </a:r>
            <a:r>
              <a:rPr lang="en-US" dirty="0" err="1">
                <a:solidFill>
                  <a:srgbClr val="FFFFFF"/>
                </a:solidFill>
              </a:rPr>
              <a:t>yM</a:t>
            </a:r>
            <a:r>
              <a:rPr lang="en-US" dirty="0">
                <a:solidFill>
                  <a:srgbClr val="FFFFFF"/>
                </a:solidFill>
              </a:rPr>
              <a:t>}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Perform FFT, obtain </a:t>
            </a:r>
            <a:r>
              <a:rPr lang="en-US" dirty="0" err="1">
                <a:solidFill>
                  <a:srgbClr val="FFFFFF"/>
                </a:solidFill>
              </a:rPr>
              <a:t>y</a:t>
            </a:r>
            <a:r>
              <a:rPr lang="en-US" baseline="-25000" dirty="0" err="1">
                <a:solidFill>
                  <a:srgbClr val="FFFFFF"/>
                </a:solidFill>
              </a:rPr>
              <a:t>fund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P</a:t>
            </a:r>
            <a:r>
              <a:rPr lang="en-US" baseline="-25000" dirty="0" err="1">
                <a:solidFill>
                  <a:srgbClr val="FFFFFF"/>
                </a:solidFill>
              </a:rPr>
              <a:t>e</a:t>
            </a:r>
            <a:r>
              <a:rPr lang="en-US" dirty="0">
                <a:solidFill>
                  <a:srgbClr val="FFFFFF"/>
                </a:solidFill>
              </a:rPr>
              <a:t>=P</a:t>
            </a:r>
            <a:r>
              <a:rPr lang="en-US" baseline="-25000" dirty="0">
                <a:solidFill>
                  <a:srgbClr val="FFFFFF"/>
                </a:solidFill>
              </a:rPr>
              <a:t>Y</a:t>
            </a:r>
            <a:r>
              <a:rPr lang="en-US" dirty="0">
                <a:solidFill>
                  <a:srgbClr val="FFFFFF"/>
                </a:solidFill>
              </a:rPr>
              <a:t> – </a:t>
            </a:r>
            <a:r>
              <a:rPr lang="en-US" dirty="0" err="1">
                <a:solidFill>
                  <a:srgbClr val="FFFFFF"/>
                </a:solidFill>
              </a:rPr>
              <a:t>P</a:t>
            </a:r>
            <a:r>
              <a:rPr lang="en-US" baseline="-25000" dirty="0" err="1">
                <a:solidFill>
                  <a:srgbClr val="FFFFFF"/>
                </a:solidFill>
              </a:rPr>
              <a:t>fund</a:t>
            </a:r>
            <a:r>
              <a:rPr lang="en-US" dirty="0">
                <a:solidFill>
                  <a:srgbClr val="FFFFFF"/>
                </a:solidFill>
              </a:rPr>
              <a:t> – P</a:t>
            </a:r>
            <a:r>
              <a:rPr lang="en-US" baseline="-25000" dirty="0">
                <a:solidFill>
                  <a:srgbClr val="FFFFFF"/>
                </a:solidFill>
              </a:rPr>
              <a:t>DC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If </a:t>
            </a:r>
            <a:r>
              <a:rPr lang="en-US" dirty="0" err="1">
                <a:solidFill>
                  <a:srgbClr val="FFFFFF"/>
                </a:solidFill>
              </a:rPr>
              <a:t>P</a:t>
            </a:r>
            <a:r>
              <a:rPr lang="en-US" baseline="-25000" dirty="0" err="1">
                <a:solidFill>
                  <a:srgbClr val="FFFFFF"/>
                </a:solidFill>
              </a:rPr>
              <a:t>e</a:t>
            </a:r>
            <a:r>
              <a:rPr lang="en-US" baseline="-250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is excessive, bad ADC, stop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At each I/O pair, write</a:t>
            </a:r>
          </a:p>
          <a:p>
            <a:pPr marL="800100" lvl="2" indent="0" algn="ctr">
              <a:buNone/>
            </a:pPr>
            <a:r>
              <a:rPr lang="en-US" dirty="0" err="1">
                <a:solidFill>
                  <a:srgbClr val="FFFFFF"/>
                </a:solidFill>
              </a:rPr>
              <a:t>yk</a:t>
            </a:r>
            <a:r>
              <a:rPr lang="en-US" dirty="0">
                <a:solidFill>
                  <a:srgbClr val="FFFFFF"/>
                </a:solidFill>
              </a:rPr>
              <a:t>–</a:t>
            </a:r>
            <a:r>
              <a:rPr lang="en-US" dirty="0" err="1">
                <a:solidFill>
                  <a:srgbClr val="FFFFFF"/>
                </a:solidFill>
              </a:rPr>
              <a:t>C</a:t>
            </a:r>
            <a:r>
              <a:rPr lang="en-US" baseline="-25000" dirty="0" err="1">
                <a:solidFill>
                  <a:srgbClr val="FFFFFF"/>
                </a:solidFill>
              </a:rPr>
              <a:t>out</a:t>
            </a:r>
            <a:r>
              <a:rPr lang="en-US" dirty="0">
                <a:solidFill>
                  <a:srgbClr val="FFFFFF"/>
                </a:solidFill>
              </a:rPr>
              <a:t>(</a:t>
            </a:r>
            <a:r>
              <a:rPr lang="en-US" dirty="0" err="1">
                <a:solidFill>
                  <a:srgbClr val="FFFFFF"/>
                </a:solidFill>
              </a:rPr>
              <a:t>y</a:t>
            </a:r>
            <a:r>
              <a:rPr lang="en-US" baseline="-25000" dirty="0" err="1">
                <a:solidFill>
                  <a:srgbClr val="FFFFFF"/>
                </a:solidFill>
              </a:rPr>
              <a:t>fund</a:t>
            </a:r>
            <a:r>
              <a:rPr lang="en-US" dirty="0">
                <a:solidFill>
                  <a:srgbClr val="FFFFFF"/>
                </a:solidFill>
              </a:rPr>
              <a:t>(</a:t>
            </a:r>
            <a:r>
              <a:rPr lang="en-US" dirty="0" err="1">
                <a:solidFill>
                  <a:srgbClr val="FFFFFF"/>
                </a:solidFill>
              </a:rPr>
              <a:t>t</a:t>
            </a:r>
            <a:r>
              <a:rPr lang="en-US" baseline="-25000" dirty="0" err="1">
                <a:solidFill>
                  <a:srgbClr val="FFFFFF"/>
                </a:solidFill>
              </a:rPr>
              <a:t>k</a:t>
            </a:r>
            <a:r>
              <a:rPr lang="en-US" dirty="0">
                <a:solidFill>
                  <a:srgbClr val="FFFFFF"/>
                </a:solidFill>
              </a:rPr>
              <a:t>))+E(</a:t>
            </a:r>
            <a:r>
              <a:rPr lang="en-US" dirty="0" err="1">
                <a:solidFill>
                  <a:srgbClr val="FFFFFF"/>
                </a:solidFill>
              </a:rPr>
              <a:t>yk</a:t>
            </a:r>
            <a:r>
              <a:rPr lang="en-US" baseline="-25000" dirty="0" err="1">
                <a:solidFill>
                  <a:srgbClr val="FFFFFF"/>
                </a:solidFill>
              </a:rPr>
              <a:t>MSB</a:t>
            </a:r>
            <a:r>
              <a:rPr lang="en-US" dirty="0">
                <a:solidFill>
                  <a:srgbClr val="FFFFFF"/>
                </a:solidFill>
              </a:rPr>
              <a:t>)+E</a:t>
            </a:r>
            <a:r>
              <a:rPr lang="en-US" baseline="-25000" dirty="0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(</a:t>
            </a:r>
            <a:r>
              <a:rPr lang="en-US" dirty="0" err="1">
                <a:solidFill>
                  <a:srgbClr val="FFFFFF"/>
                </a:solidFill>
              </a:rPr>
              <a:t>yk</a:t>
            </a:r>
            <a:r>
              <a:rPr lang="en-US" baseline="-25000" dirty="0" err="1">
                <a:solidFill>
                  <a:srgbClr val="FFFFFF"/>
                </a:solidFill>
              </a:rPr>
              <a:t>ISB</a:t>
            </a:r>
            <a:r>
              <a:rPr lang="en-US" dirty="0">
                <a:solidFill>
                  <a:srgbClr val="FFFFFF"/>
                </a:solidFill>
              </a:rPr>
              <a:t>)+WE(</a:t>
            </a:r>
            <a:r>
              <a:rPr lang="en-US" dirty="0" err="1">
                <a:solidFill>
                  <a:srgbClr val="FFFFFF"/>
                </a:solidFill>
              </a:rPr>
              <a:t>yk</a:t>
            </a:r>
            <a:r>
              <a:rPr lang="en-US" baseline="-25000" dirty="0" err="1">
                <a:solidFill>
                  <a:srgbClr val="FFFFFF"/>
                </a:solidFill>
              </a:rPr>
              <a:t>LSB</a:t>
            </a:r>
            <a:r>
              <a:rPr lang="en-US" dirty="0">
                <a:solidFill>
                  <a:srgbClr val="FFFFFF"/>
                </a:solidFill>
              </a:rPr>
              <a:t>) =noise</a:t>
            </a:r>
          </a:p>
          <a:p>
            <a:pPr marL="800100" lvl="2" indent="0" algn="ctr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Identify E(C</a:t>
            </a:r>
            <a:r>
              <a:rPr lang="en-US" baseline="-25000" dirty="0">
                <a:solidFill>
                  <a:srgbClr val="FFFFFF"/>
                </a:solidFill>
              </a:rPr>
              <a:t>MSB</a:t>
            </a:r>
            <a:r>
              <a:rPr lang="en-US" dirty="0">
                <a:solidFill>
                  <a:srgbClr val="FFFFFF"/>
                </a:solidFill>
              </a:rPr>
              <a:t>), E</a:t>
            </a:r>
            <a:r>
              <a:rPr lang="en-US" baseline="-25000" dirty="0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(C</a:t>
            </a:r>
            <a:r>
              <a:rPr lang="en-US" baseline="-25000" dirty="0">
                <a:solidFill>
                  <a:srgbClr val="FFFFFF"/>
                </a:solidFill>
              </a:rPr>
              <a:t>ISB</a:t>
            </a:r>
            <a:r>
              <a:rPr lang="en-US" dirty="0">
                <a:solidFill>
                  <a:srgbClr val="FFFFFF"/>
                </a:solidFill>
              </a:rPr>
              <a:t>), WE(C</a:t>
            </a:r>
            <a:r>
              <a:rPr lang="en-US" baseline="-25000" dirty="0">
                <a:solidFill>
                  <a:srgbClr val="FFFFFF"/>
                </a:solidFill>
              </a:rPr>
              <a:t>LSB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Construct INL(k) and DNL(k) for all code k.</a:t>
            </a:r>
          </a:p>
        </p:txBody>
      </p:sp>
    </p:spTree>
    <p:extLst>
      <p:ext uri="{BB962C8B-B14F-4D97-AF65-F5344CB8AC3E}">
        <p14:creationId xmlns:p14="http://schemas.microsoft.com/office/powerpoint/2010/main" val="1384039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/>
          </p:cNvSpPr>
          <p:nvPr>
            <p:ph type="title"/>
          </p:nvPr>
        </p:nvSpPr>
        <p:spPr>
          <a:xfrm>
            <a:off x="457200" y="19446"/>
            <a:ext cx="8229600" cy="618497"/>
          </a:xfrm>
        </p:spPr>
        <p:txBody>
          <a:bodyPr/>
          <a:lstStyle/>
          <a:p>
            <a:pPr algn="ctr"/>
            <a:r>
              <a:rPr lang="en-US" dirty="0">
                <a:latin typeface="Calibri" charset="0"/>
              </a:rPr>
              <a:t>Measurement uncertainty</a:t>
            </a:r>
          </a:p>
        </p:txBody>
      </p:sp>
      <p:sp>
        <p:nvSpPr>
          <p:cNvPr id="15053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609600"/>
            <a:ext cx="8153400" cy="5720327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Calibri" charset="0"/>
              </a:rPr>
              <a:t>If ADC is well designed, no dominant errors, all identifiable error sources contribute about equally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Calibri" charset="0"/>
              </a:rPr>
              <a:t>From Cremer-</a:t>
            </a:r>
            <a:r>
              <a:rPr lang="en-US" sz="1600" dirty="0" err="1">
                <a:solidFill>
                  <a:srgbClr val="FFFFFF"/>
                </a:solidFill>
                <a:latin typeface="Calibri" charset="0"/>
              </a:rPr>
              <a:t>Rao</a:t>
            </a:r>
            <a:r>
              <a:rPr lang="en-US" sz="1600" dirty="0">
                <a:solidFill>
                  <a:srgbClr val="FFFFFF"/>
                </a:solidFill>
                <a:latin typeface="Calibri" charset="0"/>
              </a:rPr>
              <a:t> Lower Bound, measurement uncertainty variance &gt;= K</a:t>
            </a:r>
            <a:r>
              <a:rPr lang="en-US" sz="1600" baseline="-25000" dirty="0">
                <a:solidFill>
                  <a:srgbClr val="FFFFFF"/>
                </a:solidFill>
                <a:latin typeface="Calibri" charset="0"/>
              </a:rPr>
              <a:t>ind</a:t>
            </a:r>
            <a:r>
              <a:rPr lang="en-US" sz="1600" dirty="0">
                <a:solidFill>
                  <a:srgbClr val="FFFFFF"/>
                </a:solidFill>
                <a:latin typeface="Calibri" charset="0"/>
              </a:rPr>
              <a:t> * </a:t>
            </a:r>
            <a:r>
              <a:rPr lang="en-US" sz="1600" dirty="0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en-US" sz="1600" baseline="30000" dirty="0">
                <a:solidFill>
                  <a:srgbClr val="FFFFFF"/>
                </a:solidFill>
                <a:latin typeface="Calibri" charset="0"/>
              </a:rPr>
              <a:t>2</a:t>
            </a:r>
            <a:r>
              <a:rPr lang="en-US" sz="1600" dirty="0">
                <a:solidFill>
                  <a:srgbClr val="FFFFFF"/>
                </a:solidFill>
                <a:latin typeface="Calibri" charset="0"/>
              </a:rPr>
              <a:t> / M, where K</a:t>
            </a:r>
            <a:r>
              <a:rPr lang="en-US" sz="1600" baseline="-25000" dirty="0">
                <a:solidFill>
                  <a:srgbClr val="FFFFFF"/>
                </a:solidFill>
                <a:latin typeface="Calibri" charset="0"/>
              </a:rPr>
              <a:t>ind </a:t>
            </a:r>
            <a:r>
              <a:rPr lang="en-US" sz="1600" dirty="0">
                <a:solidFill>
                  <a:srgbClr val="FFFFFF"/>
                </a:solidFill>
                <a:latin typeface="Calibri" charset="0"/>
              </a:rPr>
              <a:t>is the # of independent error sources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Calibri" charset="0"/>
              </a:rPr>
              <a:t>Algorithm uses K &gt; K</a:t>
            </a:r>
            <a:r>
              <a:rPr lang="en-US" sz="1600" baseline="-25000" dirty="0">
                <a:solidFill>
                  <a:srgbClr val="FFFFFF"/>
                </a:solidFill>
                <a:latin typeface="Calibri" charset="0"/>
              </a:rPr>
              <a:t>ind </a:t>
            </a:r>
            <a:r>
              <a:rPr lang="en-US" sz="1600" dirty="0">
                <a:solidFill>
                  <a:srgbClr val="FFFFFF"/>
                </a:solidFill>
                <a:latin typeface="Calibri" charset="0"/>
              </a:rPr>
              <a:t>parameters, hence</a:t>
            </a:r>
          </a:p>
          <a:p>
            <a:pPr lvl="1"/>
            <a:r>
              <a:rPr lang="en-US" sz="1400" dirty="0" err="1">
                <a:solidFill>
                  <a:srgbClr val="FFFFFF"/>
                </a:solidFill>
                <a:latin typeface="Calibri" charset="0"/>
              </a:rPr>
              <a:t>Var</a:t>
            </a:r>
            <a:r>
              <a:rPr lang="en-US" sz="1400" dirty="0">
                <a:solidFill>
                  <a:srgbClr val="FFFFFF"/>
                </a:solidFill>
                <a:latin typeface="Calibri" charset="0"/>
              </a:rPr>
              <a:t> &gt;= K * </a:t>
            </a:r>
            <a:r>
              <a:rPr lang="en-US" sz="1400" dirty="0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en-US" sz="1400" baseline="30000" dirty="0">
                <a:solidFill>
                  <a:srgbClr val="FFFFFF"/>
                </a:solidFill>
                <a:latin typeface="Calibri" charset="0"/>
              </a:rPr>
              <a:t>2</a:t>
            </a:r>
            <a:r>
              <a:rPr lang="en-US" sz="1400" dirty="0">
                <a:solidFill>
                  <a:srgbClr val="FFFFFF"/>
                </a:solidFill>
                <a:latin typeface="Calibri" charset="0"/>
              </a:rPr>
              <a:t> / M &gt; K</a:t>
            </a:r>
            <a:r>
              <a:rPr lang="en-US" sz="1400" baseline="-25000" dirty="0">
                <a:solidFill>
                  <a:srgbClr val="FFFFFF"/>
                </a:solidFill>
                <a:latin typeface="Calibri" charset="0"/>
              </a:rPr>
              <a:t>ind</a:t>
            </a:r>
            <a:r>
              <a:rPr lang="en-US" sz="1400" dirty="0">
                <a:solidFill>
                  <a:srgbClr val="FFFFFF"/>
                </a:solidFill>
                <a:latin typeface="Calibri" charset="0"/>
              </a:rPr>
              <a:t> * </a:t>
            </a:r>
            <a:r>
              <a:rPr lang="en-US" sz="1400" dirty="0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en-US" sz="1400" baseline="30000" dirty="0">
                <a:solidFill>
                  <a:srgbClr val="FFFFFF"/>
                </a:solidFill>
                <a:latin typeface="Calibri" charset="0"/>
              </a:rPr>
              <a:t>2</a:t>
            </a:r>
            <a:r>
              <a:rPr lang="en-US" sz="1400" dirty="0">
                <a:solidFill>
                  <a:srgbClr val="FFFFFF"/>
                </a:solidFill>
                <a:latin typeface="Calibri" charset="0"/>
              </a:rPr>
              <a:t> / M</a:t>
            </a:r>
            <a:endParaRPr lang="en-US" sz="1600" dirty="0">
              <a:solidFill>
                <a:srgbClr val="FFFFFF"/>
              </a:solidFill>
              <a:latin typeface="Calibri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charset="0"/>
              </a:rPr>
              <a:t>For sine wave input, new method’s test uncertainty:</a:t>
            </a:r>
          </a:p>
          <a:p>
            <a:pPr lvl="1"/>
            <a:r>
              <a:rPr lang="en-US" sz="3200" dirty="0">
                <a:solidFill>
                  <a:srgbClr val="00FFFF"/>
                </a:solidFill>
                <a:latin typeface="Calibri" charset="0"/>
              </a:rPr>
              <a:t>  </a:t>
            </a:r>
            <a:r>
              <a:rPr lang="en-US" sz="3200" dirty="0" err="1">
                <a:solidFill>
                  <a:srgbClr val="00FFFF"/>
                </a:solidFill>
                <a:latin typeface="Calibri" charset="0"/>
              </a:rPr>
              <a:t>Var</a:t>
            </a:r>
            <a:r>
              <a:rPr lang="en-US" sz="3200" dirty="0">
                <a:solidFill>
                  <a:srgbClr val="00FFFF"/>
                </a:solidFill>
                <a:latin typeface="Calibri" charset="0"/>
              </a:rPr>
              <a:t> = </a:t>
            </a:r>
            <a:r>
              <a:rPr lang="en-US" sz="3200" dirty="0">
                <a:solidFill>
                  <a:srgbClr val="00FFFF"/>
                </a:solidFill>
                <a:latin typeface="Symbol" charset="0"/>
              </a:rPr>
              <a:t>p</a:t>
            </a:r>
            <a:r>
              <a:rPr lang="en-US" sz="3200" dirty="0">
                <a:solidFill>
                  <a:srgbClr val="00FFFF"/>
                </a:solidFill>
                <a:latin typeface="Calibri" charset="0"/>
              </a:rPr>
              <a:t> *K * </a:t>
            </a:r>
            <a:r>
              <a:rPr lang="en-US" sz="3200" dirty="0">
                <a:solidFill>
                  <a:srgbClr val="00FFFF"/>
                </a:solidFill>
                <a:latin typeface="Symbol" charset="2"/>
                <a:cs typeface="Symbol" charset="2"/>
              </a:rPr>
              <a:t>s</a:t>
            </a:r>
            <a:r>
              <a:rPr lang="en-US" sz="3200" baseline="30000" dirty="0">
                <a:solidFill>
                  <a:srgbClr val="00FFFF"/>
                </a:solidFill>
                <a:latin typeface="Calibri" charset="0"/>
              </a:rPr>
              <a:t>2</a:t>
            </a:r>
            <a:r>
              <a:rPr lang="en-US" sz="3200" dirty="0">
                <a:solidFill>
                  <a:srgbClr val="00FFFF"/>
                </a:solidFill>
                <a:latin typeface="Calibri" charset="0"/>
              </a:rPr>
              <a:t> / 2M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charset="0"/>
              </a:rPr>
              <a:t>RHT: </a:t>
            </a:r>
            <a:r>
              <a:rPr lang="en-US" dirty="0" err="1">
                <a:latin typeface="Calibri" charset="0"/>
              </a:rPr>
              <a:t>var</a:t>
            </a:r>
            <a:r>
              <a:rPr lang="en-US" dirty="0">
                <a:latin typeface="Calibri" charset="0"/>
              </a:rPr>
              <a:t> = </a:t>
            </a:r>
            <a:r>
              <a:rPr lang="en-US" dirty="0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en-US" baseline="30000" dirty="0">
                <a:solidFill>
                  <a:srgbClr val="FFFF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FFFF00"/>
                </a:solidFill>
                <a:latin typeface="Calibri" charset="0"/>
              </a:rPr>
              <a:t> / H;         </a:t>
            </a:r>
            <a:r>
              <a:rPr lang="en-US" dirty="0">
                <a:latin typeface="Calibri" charset="0"/>
              </a:rPr>
              <a:t>SHT: </a:t>
            </a:r>
            <a:r>
              <a:rPr lang="en-US" dirty="0" err="1">
                <a:latin typeface="Calibri" charset="0"/>
              </a:rPr>
              <a:t>var</a:t>
            </a:r>
            <a:r>
              <a:rPr lang="en-US" dirty="0">
                <a:latin typeface="Calibri" charset="0"/>
              </a:rPr>
              <a:t> = </a:t>
            </a:r>
            <a:r>
              <a:rPr lang="en-US" dirty="0">
                <a:solidFill>
                  <a:srgbClr val="FFFF00"/>
                </a:solidFill>
                <a:latin typeface="Symbol" charset="0"/>
              </a:rPr>
              <a:t>p </a:t>
            </a:r>
            <a:r>
              <a:rPr lang="en-US" dirty="0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en-US" baseline="30000" dirty="0">
                <a:solidFill>
                  <a:srgbClr val="FFFF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FFFF00"/>
                </a:solidFill>
                <a:latin typeface="Calibri" charset="0"/>
              </a:rPr>
              <a:t> / 2H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charset="0"/>
              </a:rPr>
              <a:t>RHT </a:t>
            </a:r>
            <a:r>
              <a:rPr lang="en-US" dirty="0" err="1">
                <a:latin typeface="Calibri" charset="0"/>
              </a:rPr>
              <a:t>var</a:t>
            </a:r>
            <a:r>
              <a:rPr lang="en-US" dirty="0">
                <a:latin typeface="Calibri" charset="0"/>
              </a:rPr>
              <a:t>/new </a:t>
            </a:r>
            <a:r>
              <a:rPr lang="en-US" dirty="0" err="1">
                <a:latin typeface="Calibri" charset="0"/>
              </a:rPr>
              <a:t>var</a:t>
            </a:r>
            <a:r>
              <a:rPr lang="en-US" dirty="0">
                <a:latin typeface="Calibri" charset="0"/>
              </a:rPr>
              <a:t> ratio  = 2M/(</a:t>
            </a:r>
            <a:r>
              <a:rPr lang="en-US" dirty="0" err="1">
                <a:solidFill>
                  <a:srgbClr val="FFFF00"/>
                </a:solidFill>
                <a:latin typeface="Symbol" charset="0"/>
              </a:rPr>
              <a:t>p</a:t>
            </a:r>
            <a:r>
              <a:rPr lang="en-US" dirty="0" err="1">
                <a:latin typeface="Calibri" charset="0"/>
              </a:rPr>
              <a:t>KH</a:t>
            </a:r>
            <a:r>
              <a:rPr lang="en-US" dirty="0">
                <a:latin typeface="Calibri" charset="0"/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charset="0"/>
              </a:rPr>
              <a:t>Example: </a:t>
            </a:r>
          </a:p>
          <a:p>
            <a:pPr marL="400050" lvl="1" indent="0">
              <a:buNone/>
            </a:pPr>
            <a:r>
              <a:rPr lang="en-US" dirty="0">
                <a:latin typeface="Calibri" charset="0"/>
              </a:rPr>
              <a:t>If new alg. uses M=1*2^16, K=160, but SHT use H=64 </a:t>
            </a:r>
            <a:r>
              <a:rPr lang="en-US" dirty="0" err="1">
                <a:latin typeface="Calibri" charset="0"/>
              </a:rPr>
              <a:t>hpc</a:t>
            </a:r>
            <a:r>
              <a:rPr lang="en-US" sz="2400" dirty="0">
                <a:latin typeface="Calibri" charset="0"/>
              </a:rPr>
              <a:t>, </a:t>
            </a:r>
            <a:r>
              <a:rPr lang="en-US" dirty="0">
                <a:latin typeface="Calibri" charset="0"/>
                <a:sym typeface="Wingdings" pitchFamily="2" charset="2"/>
              </a:rPr>
              <a:t> </a:t>
            </a:r>
            <a:r>
              <a:rPr lang="en-US" dirty="0" err="1">
                <a:latin typeface="Calibri" charset="0"/>
                <a:sym typeface="Wingdings" pitchFamily="2" charset="2"/>
              </a:rPr>
              <a:t>Var_SHT</a:t>
            </a:r>
            <a:r>
              <a:rPr lang="en-US" dirty="0">
                <a:latin typeface="Calibri" charset="0"/>
                <a:sym typeface="Wingdings" pitchFamily="2" charset="2"/>
              </a:rPr>
              <a:t> / </a:t>
            </a:r>
            <a:r>
              <a:rPr lang="en-US" dirty="0" err="1">
                <a:latin typeface="Calibri" charset="0"/>
                <a:sym typeface="Wingdings" pitchFamily="2" charset="2"/>
              </a:rPr>
              <a:t>Var_new</a:t>
            </a:r>
            <a:r>
              <a:rPr lang="en-US" dirty="0">
                <a:latin typeface="Calibri" charset="0"/>
                <a:sym typeface="Wingdings" pitchFamily="2" charset="2"/>
              </a:rPr>
              <a:t> = </a:t>
            </a:r>
            <a:r>
              <a:rPr lang="en-US" dirty="0">
                <a:latin typeface="Calibri" charset="0"/>
              </a:rPr>
              <a:t>M/KH </a:t>
            </a:r>
            <a:r>
              <a:rPr lang="en-US" dirty="0">
                <a:latin typeface="Calibri" charset="0"/>
                <a:sym typeface="Wingdings" pitchFamily="2" charset="2"/>
              </a:rPr>
              <a:t>= 32/5=6.4</a:t>
            </a:r>
          </a:p>
          <a:p>
            <a:pPr marL="400050" lvl="1" indent="0">
              <a:buNone/>
            </a:pPr>
            <a:r>
              <a:rPr lang="en-US" dirty="0">
                <a:latin typeface="Calibri" charset="0"/>
                <a:sym typeface="Wingdings" pitchFamily="2" charset="2"/>
              </a:rPr>
              <a:t>Uncertainty band reduction = </a:t>
            </a:r>
            <a:r>
              <a:rPr lang="en-US" dirty="0" err="1">
                <a:latin typeface="Calibri" charset="0"/>
                <a:sym typeface="Wingdings" pitchFamily="2" charset="2"/>
              </a:rPr>
              <a:t>rt</a:t>
            </a:r>
            <a:r>
              <a:rPr lang="en-US" dirty="0">
                <a:latin typeface="Calibri" charset="0"/>
                <a:sym typeface="Wingdings" pitchFamily="2" charset="2"/>
              </a:rPr>
              <a:t>(</a:t>
            </a:r>
            <a:r>
              <a:rPr lang="en-US" dirty="0" err="1">
                <a:latin typeface="Calibri" charset="0"/>
                <a:sym typeface="Wingdings" pitchFamily="2" charset="2"/>
              </a:rPr>
              <a:t>var</a:t>
            </a:r>
            <a:r>
              <a:rPr lang="en-US" dirty="0">
                <a:latin typeface="Calibri" charset="0"/>
                <a:sym typeface="Wingdings" pitchFamily="2" charset="2"/>
              </a:rPr>
              <a:t> reduction)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00FFFF"/>
                </a:solidFill>
                <a:latin typeface="Calibri" charset="0"/>
                <a:sym typeface="Wingdings" pitchFamily="2" charset="2"/>
              </a:rPr>
              <a:t> new alg. reduces uncertainty band by 2.5 times</a:t>
            </a:r>
            <a:endParaRPr lang="en-US" dirty="0">
              <a:solidFill>
                <a:srgbClr val="00FFFF"/>
              </a:solidFill>
              <a:latin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32261-E0FB-4D46-A1B6-94D922431ED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796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Randomly generate SAR/Pipeline/Cyclic ADCs with various resolutions, various linearity levels</a:t>
            </a:r>
          </a:p>
          <a:p>
            <a:r>
              <a:rPr lang="en-US" dirty="0"/>
              <a:t>Segmented model with 2 or 3 segments, various bits in different segments</a:t>
            </a:r>
          </a:p>
          <a:p>
            <a:r>
              <a:rPr lang="en-US" dirty="0"/>
              <a:t>Test conditions with various noise levels and ranging from 1 sample per code to 1 sample per several codes</a:t>
            </a:r>
          </a:p>
          <a:p>
            <a:r>
              <a:rPr lang="en-US" dirty="0"/>
              <a:t>Always achieves “accurate” test results, with uncertainty and bias as predicted by theory</a:t>
            </a:r>
          </a:p>
          <a:p>
            <a:r>
              <a:rPr lang="en-US" dirty="0">
                <a:solidFill>
                  <a:srgbClr val="FFFFFF"/>
                </a:solidFill>
              </a:rPr>
              <a:t>Not supposed to work for flash, but it does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A85AC-FF67-4712-9E78-3B2D8AA5FA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432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EEB24-F8B4-45F8-9C6D-1243C309DDA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/>
          <a:srcRect l="2815" t="7922" r="8221" b="514"/>
          <a:stretch/>
        </p:blipFill>
        <p:spPr bwMode="auto">
          <a:xfrm>
            <a:off x="518615" y="707600"/>
            <a:ext cx="7451678" cy="60759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6854" y="122825"/>
            <a:ext cx="8535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Blue: true INL, Red: standard RHT w/ 128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2909" y="1509822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H=128</a:t>
            </a:r>
          </a:p>
        </p:txBody>
      </p:sp>
    </p:spTree>
    <p:extLst>
      <p:ext uri="{BB962C8B-B14F-4D97-AF65-F5344CB8AC3E}">
        <p14:creationId xmlns:p14="http://schemas.microsoft.com/office/powerpoint/2010/main" val="1412088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EEB24-F8B4-45F8-9C6D-1243C309DDA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/>
          <a:srcRect l="2815" t="7922" r="8221" b="514"/>
          <a:stretch/>
        </p:blipFill>
        <p:spPr bwMode="auto">
          <a:xfrm>
            <a:off x="491319" y="1222757"/>
            <a:ext cx="7547210" cy="61243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6854" y="115046"/>
            <a:ext cx="8087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Blue: true INL, Red: new algorithm w/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848" y="5747468"/>
            <a:ext cx="7596151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algorithm achieved the same test accuracy with 128 times less data.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340" y="612829"/>
            <a:ext cx="833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M=2^16;  used two segments, with K=512</a:t>
            </a:r>
          </a:p>
        </p:txBody>
      </p:sp>
    </p:spTree>
    <p:extLst>
      <p:ext uri="{BB962C8B-B14F-4D97-AF65-F5344CB8AC3E}">
        <p14:creationId xmlns:p14="http://schemas.microsoft.com/office/powerpoint/2010/main" val="41892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code INL and DNL test</a:t>
            </a:r>
          </a:p>
          <a:p>
            <a:r>
              <a:rPr lang="en-US" dirty="0"/>
              <a:t>Industry independent measurements</a:t>
            </a:r>
          </a:p>
          <a:p>
            <a:r>
              <a:rPr lang="en-US" dirty="0"/>
              <a:t>Resolution of ADCs: 12 bits to 18 bits</a:t>
            </a:r>
          </a:p>
          <a:p>
            <a:r>
              <a:rPr lang="en-US" dirty="0"/>
              <a:t>Comparisons to</a:t>
            </a:r>
          </a:p>
          <a:p>
            <a:pPr lvl="1"/>
            <a:r>
              <a:rPr lang="en-US" dirty="0"/>
              <a:t>Ramp histogram test</a:t>
            </a:r>
          </a:p>
          <a:p>
            <a:pPr lvl="1"/>
            <a:r>
              <a:rPr lang="en-US" dirty="0"/>
              <a:t>Sine histogram test</a:t>
            </a:r>
          </a:p>
          <a:p>
            <a:pPr lvl="1"/>
            <a:r>
              <a:rPr lang="en-US" dirty="0"/>
              <a:t>Servo-loop 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EEB24-F8B4-45F8-9C6D-1243C309DDA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56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5CCFD-44E2-E741-911C-C7E0382B69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11245" r="6486" b="3866"/>
          <a:stretch/>
        </p:blipFill>
        <p:spPr bwMode="auto">
          <a:xfrm>
            <a:off x="1645920" y="1554480"/>
            <a:ext cx="6858000" cy="502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989890" y="5752683"/>
            <a:ext cx="6514030" cy="830997"/>
          </a:xfrm>
          <a:prstGeom prst="rect">
            <a:avLst/>
          </a:prstGeom>
          <a:solidFill>
            <a:srgbClr val="A3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Blue: RHT with H*2^n = 64 * 2^16 samples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Red: new algorithm with only M = 2^16 samples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71625"/>
          </a:xfrm>
          <a:solidFill>
            <a:schemeClr val="bg1">
              <a:lumMod val="50000"/>
            </a:schemeClr>
          </a:solidFill>
        </p:spPr>
        <p:txBody>
          <a:bodyPr anchor="t">
            <a:normAutofit fontScale="90000"/>
          </a:bodyPr>
          <a:lstStyle/>
          <a:p>
            <a:r>
              <a:rPr lang="en-US" b="0" dirty="0">
                <a:latin typeface="Calibri" charset="0"/>
              </a:rPr>
              <a:t>Case study 1: 16 bit SAR, good device, full code INL/DNL test, new method </a:t>
            </a:r>
            <a:r>
              <a:rPr lang="en-US" b="0" dirty="0" err="1">
                <a:latin typeface="Calibri" charset="0"/>
              </a:rPr>
              <a:t>vs</a:t>
            </a:r>
            <a:r>
              <a:rPr lang="en-US" b="0" dirty="0">
                <a:latin typeface="Calibri" charset="0"/>
              </a:rPr>
              <a:t> RHT</a:t>
            </a:r>
            <a:br>
              <a:rPr lang="en-US" b="0" dirty="0">
                <a:latin typeface="Calibri" charset="0"/>
              </a:rPr>
            </a:br>
            <a:r>
              <a:rPr lang="en-US" b="0" dirty="0">
                <a:latin typeface="Calibri" charset="0"/>
              </a:rPr>
              <a:t>new INL curve lies at center of RHT noisy INL curve</a:t>
            </a:r>
          </a:p>
        </p:txBody>
      </p:sp>
    </p:spTree>
    <p:extLst>
      <p:ext uri="{BB962C8B-B14F-4D97-AF65-F5344CB8AC3E}">
        <p14:creationId xmlns:p14="http://schemas.microsoft.com/office/powerpoint/2010/main" val="5794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71" y="797851"/>
            <a:ext cx="7823200" cy="586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5CCFD-44E2-E741-911C-C7E0382B69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71625"/>
          </a:xfrm>
          <a:solidFill>
            <a:schemeClr val="bg1">
              <a:lumMod val="50000"/>
            </a:schemeClr>
          </a:solidFill>
        </p:spPr>
        <p:txBody>
          <a:bodyPr anchor="t">
            <a:normAutofit fontScale="90000"/>
          </a:bodyPr>
          <a:lstStyle/>
          <a:p>
            <a:r>
              <a:rPr lang="en-US" b="0" dirty="0">
                <a:latin typeface="Calibri" charset="0"/>
              </a:rPr>
              <a:t>Case study 2: 16 bit SAR, bad device, full code INL/DNL test, new method </a:t>
            </a:r>
            <a:r>
              <a:rPr lang="en-US" b="0" dirty="0" err="1">
                <a:latin typeface="Calibri" charset="0"/>
              </a:rPr>
              <a:t>vs</a:t>
            </a:r>
            <a:r>
              <a:rPr lang="en-US" b="0" dirty="0">
                <a:latin typeface="Calibri" charset="0"/>
              </a:rPr>
              <a:t> RHT</a:t>
            </a:r>
            <a:br>
              <a:rPr lang="en-US" b="0" dirty="0">
                <a:latin typeface="Calibri" charset="0"/>
              </a:rPr>
            </a:br>
            <a:r>
              <a:rPr lang="en-US" b="0" dirty="0">
                <a:latin typeface="Calibri" charset="0"/>
              </a:rPr>
              <a:t>new INL curve lies at center of RHT noisy INL curve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989890" y="5752683"/>
            <a:ext cx="6514030" cy="830997"/>
          </a:xfrm>
          <a:prstGeom prst="rect">
            <a:avLst/>
          </a:prstGeom>
          <a:solidFill>
            <a:srgbClr val="A3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Blue: RHT with H*2^n = 64 * 2^16 samples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Red: new algorithm with only M = 2^16 samples</a:t>
            </a:r>
          </a:p>
        </p:txBody>
      </p:sp>
    </p:spTree>
    <p:extLst>
      <p:ext uri="{BB962C8B-B14F-4D97-AF65-F5344CB8AC3E}">
        <p14:creationId xmlns:p14="http://schemas.microsoft.com/office/powerpoint/2010/main" val="21595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 dirty="0"/>
              <a:t>Device 3 INL, good device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0" y="914400"/>
            <a:ext cx="264750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Full code INL test: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Blue: standard RHT with 64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hpc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Red: new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with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&lt;2%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r="-7013"/>
          <a:stretch/>
        </p:blipFill>
        <p:spPr bwMode="auto">
          <a:xfrm>
            <a:off x="2531145" y="737234"/>
            <a:ext cx="7823200" cy="5867400"/>
          </a:xfrm>
          <a:prstGeom prst="rect">
            <a:avLst/>
          </a:prstGeom>
          <a:solidFill>
            <a:srgbClr val="FFFFF3"/>
          </a:solidFill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04/03/2011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8BC70-49EA-455A-8FCA-AE50D0C161C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Degang Chen</a:t>
            </a:r>
          </a:p>
        </p:txBody>
      </p:sp>
    </p:spTree>
    <p:extLst>
      <p:ext uri="{BB962C8B-B14F-4D97-AF65-F5344CB8AC3E}">
        <p14:creationId xmlns:p14="http://schemas.microsoft.com/office/powerpoint/2010/main" val="24293330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 dirty="0">
                <a:solidFill>
                  <a:srgbClr val="FFFFF3"/>
                </a:solidFill>
              </a:rPr>
              <a:t>Device 4 INL, poor device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0" y="914400"/>
            <a:ext cx="244579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Full code INL test: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Blue: standard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RHT 64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hpc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Red: new with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&lt;2% data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r="-8182"/>
          <a:stretch/>
        </p:blipFill>
        <p:spPr bwMode="auto">
          <a:xfrm>
            <a:off x="2403578" y="715963"/>
            <a:ext cx="7823200" cy="5867400"/>
          </a:xfrm>
          <a:prstGeom prst="rect">
            <a:avLst/>
          </a:prstGeom>
          <a:solidFill>
            <a:srgbClr val="FFFFF3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04/03/2011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7AAD3-7911-4276-9AB8-6BF4452A8C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Degang Chen</a:t>
            </a:r>
          </a:p>
        </p:txBody>
      </p:sp>
    </p:spTree>
    <p:extLst>
      <p:ext uri="{BB962C8B-B14F-4D97-AF65-F5344CB8AC3E}">
        <p14:creationId xmlns:p14="http://schemas.microsoft.com/office/powerpoint/2010/main" val="166366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33EA-1F0E-4A15-8974-2F5E171076C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52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Existing strategies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Relax signal source requirements</a:t>
            </a:r>
          </a:p>
          <a:p>
            <a:pPr lvl="1"/>
            <a:r>
              <a:rPr lang="en-US" altLang="en-US"/>
              <a:t>Parthasarathy et al, low linearity ramp + slope error correction</a:t>
            </a:r>
          </a:p>
          <a:p>
            <a:pPr lvl="1"/>
            <a:r>
              <a:rPr lang="en-US" altLang="en-US"/>
              <a:t>Finland group, improved the above</a:t>
            </a:r>
          </a:p>
          <a:p>
            <a:pPr lvl="1"/>
            <a:r>
              <a:rPr lang="en-US" altLang="en-US"/>
              <a:t>Jin et al, stimulus error identification and removal</a:t>
            </a:r>
          </a:p>
          <a:p>
            <a:pPr lvl="1"/>
            <a:r>
              <a:rPr lang="en-US" altLang="en-US"/>
              <a:t>Alegria et al, small amp waves together with accurate steps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6" y="1542197"/>
            <a:ext cx="7899400" cy="525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5CCFD-44E2-E741-911C-C7E0382B69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71625"/>
          </a:xfrm>
          <a:solidFill>
            <a:schemeClr val="bg1">
              <a:lumMod val="50000"/>
            </a:schemeClr>
          </a:solidFill>
        </p:spPr>
        <p:txBody>
          <a:bodyPr anchor="t">
            <a:normAutofit fontScale="90000"/>
          </a:bodyPr>
          <a:lstStyle/>
          <a:p>
            <a:r>
              <a:rPr lang="en-US" b="0" dirty="0">
                <a:latin typeface="Calibri" charset="0"/>
              </a:rPr>
              <a:t>Case study 5: 16 bit SAR, excellent device, full code INL/DNL test, new method vs SHT</a:t>
            </a:r>
            <a:br>
              <a:rPr lang="en-US" b="0" dirty="0">
                <a:latin typeface="Calibri" charset="0"/>
              </a:rPr>
            </a:br>
            <a:r>
              <a:rPr lang="en-US" b="0" dirty="0">
                <a:latin typeface="Calibri" charset="0"/>
              </a:rPr>
              <a:t>new INL curve lies at center of SHT noisy INL curve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077815" y="5764698"/>
            <a:ext cx="6095579" cy="830997"/>
          </a:xfrm>
          <a:prstGeom prst="rect">
            <a:avLst/>
          </a:prstGeom>
          <a:solidFill>
            <a:srgbClr val="A3FFFF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Blue: SHT with H*2^n = 128 * 2^16 samples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Red: new algorithm with only M 2^15 samples</a:t>
            </a:r>
          </a:p>
        </p:txBody>
      </p:sp>
    </p:spTree>
    <p:extLst>
      <p:ext uri="{BB962C8B-B14F-4D97-AF65-F5344CB8AC3E}">
        <p14:creationId xmlns:p14="http://schemas.microsoft.com/office/powerpoint/2010/main" val="15044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ADC4 INL, poor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5CCFD-44E2-E741-911C-C7E0382B69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4303" r="8776" b="4338"/>
          <a:stretch/>
        </p:blipFill>
        <p:spPr bwMode="auto">
          <a:xfrm>
            <a:off x="1463040" y="1737360"/>
            <a:ext cx="667512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0" y="-1"/>
            <a:ext cx="9144000" cy="15716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Case study 6: 16 bit SAR, poor device, full code INL/DNL test, new method vs SHT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new INL curve lies at center of SHT noisy INL curve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752810" y="5511001"/>
            <a:ext cx="6095579" cy="830997"/>
          </a:xfrm>
          <a:prstGeom prst="rect">
            <a:avLst/>
          </a:prstGeom>
          <a:solidFill>
            <a:srgbClr val="A3FFFF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Blue: SHT with H*2^n = 128 * 2^16 samples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Red: new algorithm with only M 2^15 samples</a:t>
            </a:r>
          </a:p>
        </p:txBody>
      </p:sp>
    </p:spTree>
    <p:extLst>
      <p:ext uri="{BB962C8B-B14F-4D97-AF65-F5344CB8AC3E}">
        <p14:creationId xmlns:p14="http://schemas.microsoft.com/office/powerpoint/2010/main" val="141134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 dirty="0"/>
              <a:t> ADC7 INL, good device</a:t>
            </a: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0" y="914400"/>
            <a:ext cx="244579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Full code INL test: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Blue: standard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SHT 128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hpc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Red: new with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&lt;0.5%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-4630"/>
          <a:stretch/>
        </p:blipFill>
        <p:spPr bwMode="auto">
          <a:xfrm>
            <a:off x="2445798" y="690716"/>
            <a:ext cx="7899400" cy="5924550"/>
          </a:xfrm>
          <a:prstGeom prst="rect">
            <a:avLst/>
          </a:prstGeom>
          <a:solidFill>
            <a:srgbClr val="FFFFF3"/>
          </a:solidFill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04/03/2011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3BDB0-45C9-41DA-81B2-2A547F28A2E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Degang Chen</a:t>
            </a:r>
          </a:p>
        </p:txBody>
      </p:sp>
    </p:spTree>
    <p:extLst>
      <p:ext uri="{BB962C8B-B14F-4D97-AF65-F5344CB8AC3E}">
        <p14:creationId xmlns:p14="http://schemas.microsoft.com/office/powerpoint/2010/main" val="26348877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/>
              <a:t>NSC ADC2 INL, good device</a:t>
            </a: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0" y="914400"/>
            <a:ext cx="244579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Full code INL test: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Blue: standard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SHT 128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hpc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Red: new with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&lt;0.5%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-4630"/>
          <a:stretch/>
        </p:blipFill>
        <p:spPr bwMode="auto">
          <a:xfrm>
            <a:off x="2445798" y="680085"/>
            <a:ext cx="7899400" cy="5924550"/>
          </a:xfrm>
          <a:prstGeom prst="rect">
            <a:avLst/>
          </a:prstGeom>
          <a:solidFill>
            <a:srgbClr val="FFFFF3"/>
          </a:solidFill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04/03/2011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3BDB0-45C9-41DA-81B2-2A547F28A2E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Degang Chen</a:t>
            </a:r>
          </a:p>
        </p:txBody>
      </p:sp>
    </p:spTree>
    <p:extLst>
      <p:ext uri="{BB962C8B-B14F-4D97-AF65-F5344CB8AC3E}">
        <p14:creationId xmlns:p14="http://schemas.microsoft.com/office/powerpoint/2010/main" val="42756754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49826"/>
          </a:xfrm>
        </p:spPr>
        <p:txBody>
          <a:bodyPr/>
          <a:lstStyle/>
          <a:p>
            <a:pPr algn="ctr"/>
            <a:r>
              <a:rPr lang="en-US" sz="4000" dirty="0">
                <a:latin typeface="Calibri" charset="0"/>
              </a:rPr>
              <a:t>Repeatability study: INL test1 – test2</a:t>
            </a:r>
            <a:br>
              <a:rPr lang="en-US" sz="4000" dirty="0">
                <a:latin typeface="Calibri" charset="0"/>
              </a:rPr>
            </a:br>
            <a:r>
              <a:rPr lang="en-US" b="0" dirty="0">
                <a:latin typeface="Calibri" charset="0"/>
              </a:rPr>
              <a:t>Ramp histogram method: 64*2^16 samples</a:t>
            </a:r>
            <a:endParaRPr lang="en-US" sz="4000" b="0" dirty="0"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5CCFD-44E2-E741-911C-C7E0382B69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47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t="16504" r="7394" b="3807"/>
          <a:stretch/>
        </p:blipFill>
        <p:spPr bwMode="auto">
          <a:xfrm>
            <a:off x="48353" y="1049827"/>
            <a:ext cx="8481498" cy="576741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62036" y="3394927"/>
            <a:ext cx="6368475" cy="1077218"/>
          </a:xfrm>
          <a:prstGeom prst="rect">
            <a:avLst/>
          </a:prstGeom>
          <a:solidFill>
            <a:srgbClr val="A3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4FF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 noise band: - 0.4 to +0.3 LSB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4FF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we ignore the slope.</a:t>
            </a:r>
          </a:p>
        </p:txBody>
      </p:sp>
    </p:spTree>
    <p:extLst>
      <p:ext uri="{BB962C8B-B14F-4D97-AF65-F5344CB8AC3E}">
        <p14:creationId xmlns:p14="http://schemas.microsoft.com/office/powerpoint/2010/main" val="1105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5CCFD-44E2-E741-911C-C7E0382B69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t="15111" r="8327" b="3090"/>
          <a:stretch/>
        </p:blipFill>
        <p:spPr bwMode="auto">
          <a:xfrm>
            <a:off x="150125" y="963829"/>
            <a:ext cx="8229600" cy="589417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11758" y="2475362"/>
            <a:ext cx="6506333" cy="584775"/>
          </a:xfrm>
          <a:prstGeom prst="rect">
            <a:avLst/>
          </a:prstGeom>
          <a:solidFill>
            <a:srgbClr val="A3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4FF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 noise band: within +- 0.15LSB</a:t>
            </a:r>
          </a:p>
        </p:txBody>
      </p:sp>
      <p:sp>
        <p:nvSpPr>
          <p:cNvPr id="9" name="Rectangle 4"/>
          <p:cNvSpPr>
            <a:spLocks noGrp="1"/>
          </p:cNvSpPr>
          <p:nvPr>
            <p:ph type="title"/>
          </p:nvPr>
        </p:nvSpPr>
        <p:spPr>
          <a:xfrm>
            <a:off x="0" y="228599"/>
            <a:ext cx="9144000" cy="835926"/>
          </a:xfrm>
        </p:spPr>
        <p:txBody>
          <a:bodyPr/>
          <a:lstStyle/>
          <a:p>
            <a:pPr algn="ctr"/>
            <a:r>
              <a:rPr lang="en-US" sz="4000" dirty="0">
                <a:latin typeface="Calibri" charset="0"/>
              </a:rPr>
              <a:t>Repeatability study: INL test1 – test2</a:t>
            </a:r>
            <a:br>
              <a:rPr lang="en-US" sz="4000" dirty="0">
                <a:latin typeface="Calibri" charset="0"/>
              </a:rPr>
            </a:br>
            <a:r>
              <a:rPr lang="en-US" b="0" dirty="0">
                <a:latin typeface="Calibri" charset="0"/>
              </a:rPr>
              <a:t>New algorithm: 1*2^16 samples</a:t>
            </a:r>
            <a:endParaRPr lang="en-US" sz="4000" b="0" dirty="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710" y="3904659"/>
            <a:ext cx="8211928" cy="1077218"/>
          </a:xfrm>
          <a:prstGeom prst="rect">
            <a:avLst/>
          </a:prstGeom>
          <a:solidFill>
            <a:srgbClr val="A3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4FF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 noise band reduced by 0.7/0.3 = 2.3X.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4FF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is achieved with 64X less data.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703" y="5288257"/>
            <a:ext cx="7697941" cy="1569660"/>
          </a:xfrm>
          <a:prstGeom prst="rect">
            <a:avLst/>
          </a:prstGeom>
          <a:solidFill>
            <a:srgbClr val="A3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4FF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Theory says noise band to be reduced by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4FF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factor of (2*M/K/H/pi)^0.5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4FF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(2*2^16/(64+32+32)/64/pi)^0.5 = 2.26X.</a:t>
            </a:r>
          </a:p>
        </p:txBody>
      </p:sp>
    </p:spTree>
    <p:extLst>
      <p:ext uri="{BB962C8B-B14F-4D97-AF65-F5344CB8AC3E}">
        <p14:creationId xmlns:p14="http://schemas.microsoft.com/office/powerpoint/2010/main" val="7437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 more detailed case study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3236" y="969817"/>
            <a:ext cx="8672946" cy="53033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New method visually more precise than HT</a:t>
            </a:r>
          </a:p>
          <a:p>
            <a:pPr>
              <a:lnSpc>
                <a:spcPct val="100000"/>
              </a:lnSpc>
            </a:pPr>
            <a:r>
              <a:rPr lang="en-US" dirty="0"/>
              <a:t>Repeatability is about 2.3 times better.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sym typeface="Wingdings" pitchFamily="2" charset="2"/>
              </a:rPr>
              <a:t> Need more accurate methods as a reference to check test accuracy of new method</a:t>
            </a:r>
          </a:p>
          <a:p>
            <a:pPr>
              <a:lnSpc>
                <a:spcPct val="100000"/>
              </a:lnSpc>
            </a:pPr>
            <a:r>
              <a:rPr lang="en-US" dirty="0">
                <a:sym typeface="Wingdings" pitchFamily="2" charset="2"/>
              </a:rPr>
              <a:t> Use the gold standard servo loop</a:t>
            </a:r>
          </a:p>
          <a:p>
            <a:pPr>
              <a:lnSpc>
                <a:spcPct val="10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en-US" dirty="0"/>
              <a:t>A 16 bit SAR ADC used</a:t>
            </a:r>
          </a:p>
          <a:p>
            <a:pPr>
              <a:lnSpc>
                <a:spcPct val="100000"/>
              </a:lnSpc>
            </a:pPr>
            <a:r>
              <a:rPr lang="en-US" dirty="0"/>
              <a:t>Full code tests by new method and servo loop</a:t>
            </a:r>
          </a:p>
          <a:p>
            <a:pPr>
              <a:lnSpc>
                <a:spcPct val="100000"/>
              </a:lnSpc>
            </a:pPr>
            <a:r>
              <a:rPr lang="en-US" dirty="0"/>
              <a:t>Compare both INL and DNL, code by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47BB5-3361-4A16-BE77-751E4694CC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9218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5CCFD-44E2-E741-911C-C7E0382B69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365760"/>
            <a:ext cx="9144000" cy="6126480"/>
            <a:chOff x="0" y="365760"/>
            <a:chExt cx="9144000" cy="6126480"/>
          </a:xfrm>
        </p:grpSpPr>
        <p:pic>
          <p:nvPicPr>
            <p:cNvPr id="15667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6" t="1320" r="9013" b="1447"/>
            <a:stretch/>
          </p:blipFill>
          <p:spPr bwMode="auto">
            <a:xfrm>
              <a:off x="0" y="365760"/>
              <a:ext cx="9144000" cy="6126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342900" y="2800350"/>
              <a:ext cx="8566769" cy="1384995"/>
            </a:xfrm>
            <a:prstGeom prst="rect">
              <a:avLst/>
            </a:prstGeom>
            <a:solidFill>
              <a:srgbClr val="A3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 bit SAR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Servo loop takes ~18 minutes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New algorithm used 16K samples, taking &lt;0.1sec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3493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CE700-C652-4723-83A1-F9882E2C2B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9013"/>
          <a:stretch>
            <a:fillRect/>
          </a:stretch>
        </p:blipFill>
        <p:spPr bwMode="auto">
          <a:xfrm>
            <a:off x="0" y="282575"/>
            <a:ext cx="9144000" cy="6300788"/>
          </a:xfrm>
          <a:prstGeom prst="rect">
            <a:avLst/>
          </a:prstGeom>
          <a:solidFill>
            <a:srgbClr val="FFFFF3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950682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8D1AE8-CB19-4A75-94D6-AE21D9A4DC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9013"/>
          <a:stretch>
            <a:fillRect/>
          </a:stretch>
        </p:blipFill>
        <p:spPr bwMode="auto">
          <a:xfrm>
            <a:off x="0" y="282575"/>
            <a:ext cx="9144000" cy="6300788"/>
          </a:xfrm>
          <a:prstGeom prst="rect">
            <a:avLst/>
          </a:prstGeom>
          <a:solidFill>
            <a:srgbClr val="FFFFF3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9680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45EC-F448-490E-90F4-9CE4E96FA9A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Existing strategies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Reduce data acquisition time</a:t>
            </a:r>
          </a:p>
          <a:p>
            <a:pPr lvl="1"/>
            <a:r>
              <a:rPr lang="en-US" altLang="en-US"/>
              <a:t>Jin et al, Kalman filter + histogram</a:t>
            </a:r>
          </a:p>
          <a:p>
            <a:pPr lvl="1"/>
            <a:r>
              <a:rPr lang="en-US" altLang="en-US"/>
              <a:t>Wegener et al, linear model + ID</a:t>
            </a:r>
          </a:p>
          <a:p>
            <a:pPr lvl="1"/>
            <a:r>
              <a:rPr lang="en-US" altLang="en-US"/>
              <a:t>Yu et al, pipeline model ID + reconstruction</a:t>
            </a:r>
          </a:p>
          <a:p>
            <a:pPr lvl="1"/>
            <a:r>
              <a:rPr lang="en-US" altLang="en-US"/>
              <a:t>Bernard et al, attentive test</a:t>
            </a:r>
          </a:p>
          <a:p>
            <a:pPr lvl="1"/>
            <a:r>
              <a:rPr lang="en-US" altLang="en-US"/>
              <a:t>Adamo et al, low freq INL</a:t>
            </a:r>
          </a:p>
          <a:p>
            <a:pPr lvl="1"/>
            <a:r>
              <a:rPr lang="en-US" altLang="en-US"/>
              <a:t>Chatterjee et al, reduced code test + reconstruction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29A2F-B899-40F4-A05D-7BE0C14265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9013"/>
          <a:stretch>
            <a:fillRect/>
          </a:stretch>
        </p:blipFill>
        <p:spPr bwMode="auto">
          <a:xfrm>
            <a:off x="0" y="282575"/>
            <a:ext cx="9144000" cy="6300788"/>
          </a:xfrm>
          <a:prstGeom prst="rect">
            <a:avLst/>
          </a:prstGeom>
          <a:solidFill>
            <a:srgbClr val="FFFFF3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482167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B40F2-D949-4A1B-9698-C7F7377FB1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9013"/>
          <a:stretch>
            <a:fillRect/>
          </a:stretch>
        </p:blipFill>
        <p:spPr bwMode="auto">
          <a:xfrm>
            <a:off x="0" y="282575"/>
            <a:ext cx="9144000" cy="6300788"/>
          </a:xfrm>
          <a:prstGeom prst="rect">
            <a:avLst/>
          </a:prstGeom>
          <a:solidFill>
            <a:srgbClr val="FFFFF3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740517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Measurement case studies confirm theoretical prediction</a:t>
            </a:r>
          </a:p>
          <a:p>
            <a:pPr>
              <a:lnSpc>
                <a:spcPct val="100000"/>
              </a:lnSpc>
            </a:pPr>
            <a:r>
              <a:rPr lang="en-US" dirty="0"/>
              <a:t>New method with only 16K samples provides 16 bit full code INL/DNL test results whose accuracy is verified code for code by servo loop test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 noise bands for the new method are 2 to 3 times narrower than noise bands from histogram tests using 64 to 256 times more data</a:t>
            </a:r>
          </a:p>
          <a:p>
            <a:pPr>
              <a:lnSpc>
                <a:spcPct val="100000"/>
              </a:lnSpc>
            </a:pPr>
            <a:r>
              <a:rPr lang="en-US" dirty="0"/>
              <a:t>Computation time is very small</a:t>
            </a:r>
          </a:p>
          <a:p>
            <a:pPr>
              <a:lnSpc>
                <a:spcPct val="100000"/>
              </a:lnSpc>
            </a:pPr>
            <a:r>
              <a:rPr lang="en-US" dirty="0"/>
              <a:t>Extensively validated by TI, in production for select high performance 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EEB24-F8B4-45F8-9C6D-1243C309DDA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7876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Benefits of the new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86" y="884092"/>
            <a:ext cx="8672946" cy="55167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For products whose full code linearity and spectral performance are both tested</a:t>
            </a:r>
          </a:p>
          <a:p>
            <a:pPr lvl="1"/>
            <a:r>
              <a:rPr lang="en-US" sz="2400" dirty="0"/>
              <a:t>Make sure ADC is not flash or sigma-delta</a:t>
            </a:r>
          </a:p>
          <a:p>
            <a:pPr lvl="1"/>
            <a:r>
              <a:rPr lang="en-US" sz="2400" dirty="0"/>
              <a:t>Verify sine source is sufficiently pure</a:t>
            </a:r>
          </a:p>
          <a:p>
            <a:pPr lvl="1"/>
            <a:r>
              <a:rPr lang="en-US" sz="2400" dirty="0"/>
              <a:t>Increase #samples in spectral test to at least ¼ hit/code, if not already at this level or higher</a:t>
            </a:r>
          </a:p>
          <a:p>
            <a:pPr lvl="1"/>
            <a:r>
              <a:rPr lang="en-US" sz="2400" dirty="0"/>
              <a:t>Retain raw data from spectral test, feed raw data to the new test algorithm for INL/DNL test</a:t>
            </a:r>
          </a:p>
          <a:p>
            <a:pPr lvl="1"/>
            <a:r>
              <a:rPr lang="en-US" sz="2400" dirty="0"/>
              <a:t>Bypass the data collection for traditional linearity test</a:t>
            </a:r>
          </a:p>
          <a:p>
            <a:pPr lvl="1"/>
            <a:endParaRPr lang="en-US" sz="1800" dirty="0"/>
          </a:p>
          <a:p>
            <a:pPr lvl="1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 hardware change necessary</a:t>
            </a:r>
          </a:p>
          <a:p>
            <a:pPr lvl="1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Same board, sockets, tester can be used</a:t>
            </a:r>
          </a:p>
          <a:p>
            <a:pPr lvl="1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Requires only software 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A85AC-FF67-4712-9E78-3B2D8AA5FA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2380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Benefits of the new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86" y="884092"/>
            <a:ext cx="8672946" cy="55985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 characterization test</a:t>
            </a:r>
          </a:p>
          <a:p>
            <a:pPr lvl="1"/>
            <a:r>
              <a:rPr lang="en-US" sz="2400" dirty="0"/>
              <a:t>Use pure sine wave as input, </a:t>
            </a:r>
          </a:p>
          <a:p>
            <a:pPr lvl="1"/>
            <a:r>
              <a:rPr lang="en-US" sz="2400" dirty="0"/>
              <a:t>Run new algorithm for full code INL/DNL test</a:t>
            </a:r>
          </a:p>
          <a:p>
            <a:pPr lvl="1"/>
            <a:r>
              <a:rPr lang="en-US" sz="2400" dirty="0"/>
              <a:t>Update INL/DNL curve every 0.1 sec, as you change test conditions</a:t>
            </a:r>
          </a:p>
          <a:p>
            <a:pPr lvl="1"/>
            <a:r>
              <a:rPr lang="en-US" sz="2400" dirty="0"/>
              <a:t>For quick thermal test (with hot or cold air blowing on chip, and observe instantaneous change in INL/DNL curve)</a:t>
            </a:r>
          </a:p>
          <a:p>
            <a:pPr lvl="1"/>
            <a:r>
              <a:rPr lang="en-US" sz="2400" dirty="0"/>
              <a:t>For checking reference issues, cross talk issues, etc.</a:t>
            </a:r>
          </a:p>
          <a:p>
            <a:r>
              <a:rPr lang="en-US" sz="2400" dirty="0"/>
              <a:t>To greatly reduce characterization time</a:t>
            </a:r>
          </a:p>
          <a:p>
            <a:r>
              <a:rPr lang="en-US" sz="2400" dirty="0"/>
              <a:t>Or to greatly reduce time to market</a:t>
            </a:r>
          </a:p>
          <a:p>
            <a:r>
              <a:rPr lang="en-US" sz="2400" dirty="0"/>
              <a:t>Or to have much more thorough characterization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A85AC-FF67-4712-9E78-3B2D8AA5FA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2432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1332-3CFE-427A-87E5-EE4E8212C90D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143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Evaluation of new algorithm</a:t>
            </a:r>
          </a:p>
        </p:txBody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Did extensive simulation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New algorithm achieves much better test accuracy with much reduced # of samples, as compared to standard histogram method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Simulation on various ADC architectures: SAR, pipeline, sub-ranging, moderately high resolution flash</a:t>
            </a:r>
          </a:p>
          <a:p>
            <a:pPr>
              <a:lnSpc>
                <a:spcPct val="90000"/>
              </a:lnSpc>
            </a:pPr>
            <a:r>
              <a:rPr lang="en-US" altLang="en-US"/>
              <a:t>Measurement results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ISU, TI, NSC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Various resolutions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AF92-1070-4C96-BE89-439A557B5E02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972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12 bit ADC test results</a:t>
            </a:r>
          </a:p>
        </p:txBody>
      </p:sp>
      <p:pic>
        <p:nvPicPr>
          <p:cNvPr id="97284" name="Picture 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BEF1-9BC4-4B80-85E1-A697A1265BCC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9830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INL difference at each code</a:t>
            </a:r>
          </a:p>
        </p:txBody>
      </p:sp>
      <p:pic>
        <p:nvPicPr>
          <p:cNvPr id="98309" name="Picture 1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5093-6A4C-4B4B-9C5B-C5E3FE095522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/>
              <a:t>TI Evaluation of New Algorithm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77963"/>
            <a:ext cx="8229600" cy="4525962"/>
          </a:xfrm>
        </p:spPr>
        <p:txBody>
          <a:bodyPr/>
          <a:lstStyle/>
          <a:p>
            <a:r>
              <a:rPr lang="en-US" altLang="en-US"/>
              <a:t>16 bit SAR ADC</a:t>
            </a:r>
          </a:p>
          <a:p>
            <a:r>
              <a:rPr lang="en-US" altLang="en-US"/>
              <a:t>TI collects 2</a:t>
            </a:r>
            <a:r>
              <a:rPr lang="en-US" altLang="en-US" baseline="30000"/>
              <a:t>16</a:t>
            </a:r>
            <a:r>
              <a:rPr lang="en-US" altLang="en-US"/>
              <a:t> samples with sine wave input and test ADC with standard INL test</a:t>
            </a:r>
          </a:p>
          <a:p>
            <a:r>
              <a:rPr lang="en-US" altLang="en-US"/>
              <a:t>TI sends 2</a:t>
            </a:r>
            <a:r>
              <a:rPr lang="en-US" altLang="en-US" baseline="30000"/>
              <a:t>16</a:t>
            </a:r>
            <a:r>
              <a:rPr lang="en-US" altLang="en-US"/>
              <a:t> samples to ISU</a:t>
            </a:r>
          </a:p>
          <a:p>
            <a:r>
              <a:rPr lang="en-US" altLang="en-US"/>
              <a:t>ISU performs full code linearity test</a:t>
            </a:r>
          </a:p>
          <a:p>
            <a:r>
              <a:rPr lang="en-US" altLang="en-US"/>
              <a:t>ISU sends tested INL data to TI</a:t>
            </a:r>
          </a:p>
          <a:p>
            <a:r>
              <a:rPr lang="en-US" altLang="en-US"/>
              <a:t>TI sends INL data from standard test to ISU</a:t>
            </a:r>
          </a:p>
          <a:p>
            <a:r>
              <a:rPr lang="en-US" altLang="en-US"/>
              <a:t>Both TI and ISU compare two INL tests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2CBE-C00A-43E5-80C0-C76E607A1379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/>
              <a:t>TI Device 1 INL, good device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58813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0" y="914400"/>
            <a:ext cx="24003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INL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&lt;2% data</a:t>
            </a:r>
          </a:p>
          <a:p>
            <a:endParaRPr lang="en-US" altLang="en-US" sz="2400"/>
          </a:p>
          <a:p>
            <a:r>
              <a:rPr lang="en-US" altLang="en-US" sz="2400"/>
              <a:t>End-point INL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5BA7A-56DD-4EB9-BB9B-22354EF6B6A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altLang="en-US"/>
              <a:t>Low freq INL from FFT</a:t>
            </a:r>
            <a:br>
              <a:rPr lang="en-US" altLang="en-US"/>
            </a:br>
            <a:r>
              <a:rPr lang="en-US" altLang="en-US" sz="2000"/>
              <a:t>Adamo et al, Janik et al, Attivissimo et al, Kerzerho et al, Stefani et al, Wu et al</a:t>
            </a:r>
            <a:endParaRPr lang="en-US" altLang="en-US"/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Chebyshev polynomial fitting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 HD in FFT to estimate polynomial coeff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 Chebyshev polynomial to predict low freq INL</a:t>
            </a:r>
          </a:p>
          <a:p>
            <a:pPr>
              <a:lnSpc>
                <a:spcPct val="90000"/>
              </a:lnSpc>
            </a:pPr>
            <a:r>
              <a:rPr lang="en-US" altLang="en-US"/>
              <a:t>Low pass filtering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 reduced data set in sine wave histogram test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SHT produces “noisy” INL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Take FFT of noisy INL, ideal low pass filter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Take IFFT to find low freq INL</a:t>
            </a:r>
          </a:p>
          <a:p>
            <a:pPr>
              <a:lnSpc>
                <a:spcPct val="90000"/>
              </a:lnSpc>
            </a:pPr>
            <a:r>
              <a:rPr lang="en-US" altLang="en-US"/>
              <a:t>Moving average filter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3B3E-8FAC-48B8-99F9-479A3333DAA9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/>
              <a:t>TI Device 1 INL, good device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0" y="914400"/>
            <a:ext cx="2400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INL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&lt;2%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735013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A15D-8DEC-4042-A6E2-06BF589B66ED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altLang="en-US"/>
              <a:t>A zoomed in view at codes 10k to 15k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0" y="914400"/>
            <a:ext cx="2400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INL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&lt;2%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962400" y="1447800"/>
            <a:ext cx="3181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Blue noise band: ~0.5 to 0.6 LSB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5562600" y="5573713"/>
            <a:ext cx="324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Red noise band: ~0.1 to 0.13 LSB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780088"/>
            <a:ext cx="6629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>
                <a:solidFill>
                  <a:srgbClr val="00CC00"/>
                </a:solidFill>
              </a:rPr>
              <a:t>Measurement noise band reduction by a factor of 5 as predicted by theory. </a:t>
            </a:r>
          </a:p>
        </p:txBody>
      </p:sp>
      <p:sp>
        <p:nvSpPr>
          <p:cNvPr id="10" name="Left Brace 9"/>
          <p:cNvSpPr/>
          <p:nvPr/>
        </p:nvSpPr>
        <p:spPr>
          <a:xfrm>
            <a:off x="5257800" y="2514600"/>
            <a:ext cx="228600" cy="304800"/>
          </a:xfrm>
          <a:prstGeom prst="leftBrac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Left Brace 10"/>
          <p:cNvSpPr/>
          <p:nvPr/>
        </p:nvSpPr>
        <p:spPr>
          <a:xfrm flipH="1">
            <a:off x="5562600" y="4343400"/>
            <a:ext cx="304800" cy="457200"/>
          </a:xfrm>
          <a:prstGeom prst="leftBrac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23D4-6695-4D3C-81F4-089F7B1C6BB0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/>
              <a:t>TI Device 1 DNL, good device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914400"/>
            <a:ext cx="25130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DNL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&lt;2%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58813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962400" y="1447800"/>
            <a:ext cx="241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Blue noise band: ~1 LSB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4648200" y="5257800"/>
            <a:ext cx="253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Red noise band: ~0.2 LSB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780088"/>
            <a:ext cx="6629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>
                <a:solidFill>
                  <a:srgbClr val="00CC00"/>
                </a:solidFill>
              </a:rPr>
              <a:t>Measurement noise band reduction by a factor of 5 as predicted by theory.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68B1-EFF7-4BC6-922A-9E363FB0C314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log for major errors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There are sparkle codes in this ADC.</a:t>
            </a:r>
          </a:p>
          <a:p>
            <a:r>
              <a:rPr lang="en-US" altLang="en-US"/>
              <a:t>Expected codes:     	-3.1755838e+004 </a:t>
            </a:r>
          </a:p>
          <a:p>
            <a:r>
              <a:rPr lang="en-US" altLang="en-US"/>
              <a:t>Actual codes:     	-3.1765629e+004 </a:t>
            </a:r>
          </a:p>
          <a:p>
            <a:r>
              <a:rPr lang="en-US" altLang="en-US"/>
              <a:t>Code errors:		-9.7912798e+000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6ABE-AF33-4E27-84D6-D18A8EF683A6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87363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>
            <a:off x="2209800" y="1219200"/>
            <a:ext cx="381000" cy="2667000"/>
          </a:xfrm>
          <a:prstGeom prst="leftBrace">
            <a:avLst>
              <a:gd name="adj1" fmla="val 8333"/>
              <a:gd name="adj2" fmla="val 496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762000" y="22860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±6</a:t>
            </a: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/>
              <a:t> of input referred noise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29000" y="4906963"/>
            <a:ext cx="1143000" cy="6858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4572000" y="4678363"/>
            <a:ext cx="2657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Sparkle or transient error?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253-24E0-46F7-B6E9-04CF6FAEED7D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Device 1 with 2</a:t>
            </a:r>
            <a:r>
              <a:rPr lang="en-US" altLang="en-US" baseline="30000"/>
              <a:t>14</a:t>
            </a:r>
            <a:r>
              <a:rPr lang="en-US" altLang="en-US"/>
              <a:t> samples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Further reduce #samples by a factor of 4</a:t>
            </a:r>
          </a:p>
          <a:p>
            <a:r>
              <a:rPr lang="en-US" altLang="en-US"/>
              <a:t>Keep same number of ind error sources</a:t>
            </a:r>
          </a:p>
          <a:p>
            <a:r>
              <a:rPr lang="en-US" altLang="en-US"/>
              <a:t>Same filtering</a:t>
            </a:r>
          </a:p>
          <a:p>
            <a:endParaRPr lang="en-US" altLang="en-US"/>
          </a:p>
          <a:p>
            <a:r>
              <a:rPr lang="en-US" altLang="en-US"/>
              <a:t>Theory expect noise band to double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3561-FD5D-4156-8545-0ACB5715A52F}" type="slidenum">
              <a:rPr lang="en-US" altLang="en-US"/>
              <a:pPr/>
              <a:t>76</a:t>
            </a:fld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57200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 flipH="1">
            <a:off x="7924800" y="2971800"/>
            <a:ext cx="304800" cy="685800"/>
          </a:xfrm>
          <a:prstGeom prst="leftBrac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C305-0C95-40D3-8DDD-828E94341352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/>
              <a:t>TI Device 2 INL, good device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0" y="914400"/>
            <a:ext cx="2400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INL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&lt;2%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715963"/>
            <a:ext cx="7823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D148-8BAB-41E7-A35A-61199D1E311E}" type="slidenum">
              <a:rPr lang="en-US" altLang="en-US"/>
              <a:pPr/>
              <a:t>78</a:t>
            </a:fld>
            <a:endParaRPr lang="en-US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990600"/>
          </a:xfrm>
        </p:spPr>
        <p:txBody>
          <a:bodyPr/>
          <a:lstStyle/>
          <a:p>
            <a:r>
              <a:rPr lang="en-US" altLang="en-US"/>
              <a:t>A zoomed in view at codes 10k to 15k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0" y="914400"/>
            <a:ext cx="2400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INL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&lt;2%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962400" y="1143000"/>
            <a:ext cx="3181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Blue noise band: ~0.5 to 0.6 LSB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5562600" y="5410200"/>
            <a:ext cx="324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Red noise band: ~0.1 to 0.13 LSB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780088"/>
            <a:ext cx="6629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>
                <a:solidFill>
                  <a:srgbClr val="00CC00"/>
                </a:solidFill>
              </a:rPr>
              <a:t>Measurement noise band reduction by a factor of 5 as predicted by theory.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2DA8-C946-4408-AF22-860FE270A54B}" type="slidenum">
              <a:rPr lang="en-US" altLang="en-US"/>
              <a:pPr/>
              <a:t>79</a:t>
            </a:fld>
            <a:endParaRPr lang="en-US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715963"/>
            <a:ext cx="7823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/>
              <a:t>TI Device 2 DNL, good device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0" y="914400"/>
            <a:ext cx="25130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DNL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&lt;2%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3962400" y="1173163"/>
            <a:ext cx="323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Blue noise band: ~ 0.8 to 1.2 LSB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4343400" y="5440363"/>
            <a:ext cx="264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Red noise band: &lt;~0.2 LSB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780088"/>
            <a:ext cx="6629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>
                <a:solidFill>
                  <a:srgbClr val="00CC00"/>
                </a:solidFill>
              </a:rPr>
              <a:t>Measurement noise band reduction by a factor of 5 as predicted by theory.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6797-2894-4AD0-9E95-89B6C3B68382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772400" cy="6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Adamo et al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2AF-517E-4585-8254-AB7B1B905404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log for major errors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There are sparkle codes in this ADC.</a:t>
            </a:r>
          </a:p>
          <a:p>
            <a:r>
              <a:rPr lang="en-US" altLang="en-US"/>
              <a:t>Expected codes:     	-2.6234594e+004</a:t>
            </a:r>
          </a:p>
          <a:p>
            <a:r>
              <a:rPr lang="en-US" altLang="en-US"/>
              <a:t>Actual codes:     	-2.6267029e+004</a:t>
            </a:r>
          </a:p>
          <a:p>
            <a:r>
              <a:rPr lang="en-US" altLang="en-US"/>
              <a:t>Code errors:		 -3.2435467e+001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BD10-F7C7-48BD-A92F-9156C67E266D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/>
              <a:t>TI Device 3 INL, poor device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0" y="914400"/>
            <a:ext cx="2400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INL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&lt;2%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715963"/>
            <a:ext cx="7823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51A-E0FF-405A-A4C0-5875CFC1FB3E}" type="slidenum">
              <a:rPr lang="en-US" altLang="en-US"/>
              <a:pPr/>
              <a:t>82</a:t>
            </a:fld>
            <a:endParaRPr lang="en-US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533400"/>
            <a:ext cx="8026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914400"/>
          </a:xfrm>
        </p:spPr>
        <p:txBody>
          <a:bodyPr/>
          <a:lstStyle/>
          <a:p>
            <a:r>
              <a:rPr lang="en-US" altLang="en-US"/>
              <a:t>A zoomed in view at codes 10k to 15k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0" y="914400"/>
            <a:ext cx="2400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INL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&lt;2%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3962400" y="1143000"/>
            <a:ext cx="300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Blue noise band: ~1 to 1.5 LSB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5562600" y="5268913"/>
            <a:ext cx="324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Red noise band: ~0.2 to 0.25 LSB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02B3-01B5-4BC8-B2ED-A55393B52B87}" type="slidenum">
              <a:rPr lang="en-US" altLang="en-US"/>
              <a:pPr/>
              <a:t>83</a:t>
            </a:fld>
            <a:endParaRPr lang="en-US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715963"/>
            <a:ext cx="7823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/>
              <a:t>TI Device 3 DNL, poor device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0" y="914400"/>
            <a:ext cx="25130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DNL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&lt;2%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3962400" y="1173163"/>
            <a:ext cx="305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Blue noise band: ~ 2 to 2.5 LSB</a:t>
            </a: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4343400" y="5440363"/>
            <a:ext cx="324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Red noise band: ~0.2 to 0.25 LSB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4201-3590-4951-B482-C8849C2DA16D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r>
              <a:rPr lang="en-US" altLang="en-US"/>
              <a:t>Program log for major errors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600"/>
              <a:t>There are missing codes in this ADC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 1023	There are   1 code(s) missing near code   2047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 3071	There are   2 code(s) missing near code   4095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 5119	There are   1 code(s) missing near code   6143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 7167	There are   4 code(s) missing near code   8191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 8192	There are   1 code(s) missing near code   9215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10239	There are   1 code(s) missing near code  11263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2 code(s) missing near code  12287	There are   1 code(s) missing near code  14335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15359	There are   2 code(s) missing near code  16383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17407	There are   1 code(s) missing near code  18431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19455	There are   2 code(s) missing near code  20479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22527	There are   4 code(s) missing near code  24575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24576	There are   1 code(s) missing near code  25599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26623	There are   2 code(s) missing near code  28671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30719	There are   1 code(s) missing near code  31743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3 code(s) missing near code  32767	There are   1 code(s) missing near code  34815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35839	There are   2 code(s) missing near code  36863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38911	There are   1 code(s) missing near code  39935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4 code(s) missing near code  40959	There are   1 code(s) missing near code  40960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43007	There are   2 code(s) missing near code  45055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47103	There are   1 code(s) missing near code  48127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49151	There are   1 code(s) missing near code  50175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51199	There are   1 code(s) missing near code  52223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2 code(s) missing near code  53247	There are   1 code(s) missing near code  55295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56319	There are   4 code(s) missing near code  57343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57344	There are   1 code(s) missing near code  58367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59391	There are   2 code(s) missing near code  61439</a:t>
            </a:r>
          </a:p>
          <a:p>
            <a:pPr>
              <a:spcBef>
                <a:spcPct val="0"/>
              </a:spcBef>
            </a:pPr>
            <a:r>
              <a:rPr lang="en-US" altLang="en-US" sz="1600"/>
              <a:t>There are   1 code(s) missing near code  63487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37E4-D94D-461C-8E2B-00578A506053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/>
              <a:t>TI Device 4 INL, poor device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0" y="914400"/>
            <a:ext cx="2400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INL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&lt;2%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715963"/>
            <a:ext cx="7823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523D-EC02-4601-A626-55219F23F454}" type="slidenum">
              <a:rPr lang="en-US" altLang="en-US"/>
              <a:pPr/>
              <a:t>86</a:t>
            </a:fld>
            <a:endParaRPr lang="en-US" alt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533400"/>
            <a:ext cx="8026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990600"/>
          </a:xfrm>
        </p:spPr>
        <p:txBody>
          <a:bodyPr/>
          <a:lstStyle/>
          <a:p>
            <a:r>
              <a:rPr lang="en-US" altLang="en-US"/>
              <a:t>A zoomed in view at codes 10k to 15k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0" y="914400"/>
            <a:ext cx="2400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INL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&lt;2%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2743200" y="1143000"/>
            <a:ext cx="300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Blue noise band: ~1 to 1.5 LSB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5562600" y="5029200"/>
            <a:ext cx="335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Red noise band: ~0.15 to 0.2 LSB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6F2B-05C0-48D1-854B-3AC496ADFDC9}" type="slidenum">
              <a:rPr lang="en-US" altLang="en-US"/>
              <a:pPr/>
              <a:t>87</a:t>
            </a:fld>
            <a:endParaRPr lang="en-US" alt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715963"/>
            <a:ext cx="7823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en-US"/>
              <a:t>TI Device 4 DNL, poor device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0" y="914400"/>
            <a:ext cx="25130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Full code DNL test:</a:t>
            </a:r>
          </a:p>
          <a:p>
            <a:endParaRPr lang="en-US" altLang="en-US" sz="2400"/>
          </a:p>
          <a:p>
            <a:r>
              <a:rPr lang="en-US" altLang="en-US" sz="2400"/>
              <a:t>Blue: standard</a:t>
            </a:r>
          </a:p>
          <a:p>
            <a:endParaRPr lang="en-US" altLang="en-US" sz="2400"/>
          </a:p>
          <a:p>
            <a:r>
              <a:rPr lang="en-US" altLang="en-US" sz="2400"/>
              <a:t>Red: new with </a:t>
            </a:r>
          </a:p>
          <a:p>
            <a:r>
              <a:rPr lang="en-US" altLang="en-US" sz="2400"/>
              <a:t>        &lt;2% data</a:t>
            </a:r>
          </a:p>
          <a:p>
            <a:endParaRPr lang="en-US" altLang="en-US" sz="2400"/>
          </a:p>
          <a:p>
            <a:r>
              <a:rPr lang="en-US" altLang="en-US" sz="2400"/>
              <a:t>Least square</a:t>
            </a:r>
          </a:p>
          <a:p>
            <a:r>
              <a:rPr lang="en-US" altLang="en-US" sz="2400"/>
              <a:t>based INL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3962400" y="1173163"/>
            <a:ext cx="305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Blue noise band: ~ 2 to 2.5 LSB</a:t>
            </a: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4495800" y="3611563"/>
            <a:ext cx="324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Red noise band: ~0.2 to 0.25 LSB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7E5-1DC4-403D-A4C0-9559117A072E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100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Observations</a:t>
            </a:r>
          </a:p>
        </p:txBody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INL curves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Very similar shape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Measurement noise band reduced as predicted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Still non-trial differences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Is new method accurate?</a:t>
            </a:r>
          </a:p>
          <a:p>
            <a:pPr>
              <a:lnSpc>
                <a:spcPct val="90000"/>
              </a:lnSpc>
            </a:pPr>
            <a:r>
              <a:rPr lang="en-US" altLang="en-US"/>
              <a:t>DNL curves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Clear patterns in new method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Pattern corresponds well with INL curves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clear pattern in standard histogram method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3458-A27D-4264-9D67-B81163B2A91C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1013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Assess test precision</a:t>
            </a:r>
          </a:p>
        </p:txBody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Compare differences from run to run</a:t>
            </a:r>
          </a:p>
          <a:p>
            <a:r>
              <a:rPr lang="en-US" altLang="en-US"/>
              <a:t>Repeat standard method many times and use average results for comparison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8683-AF15-4F55-8DFA-4DDB3279A7B0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6019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36525" y="2667000"/>
            <a:ext cx="3216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For a grossly nonlinear ADC, the fitted INL curve may look similar to the actual curve.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12725" y="4837113"/>
            <a:ext cx="323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But the difference is still large.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212725" y="112713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Attivissimo 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7972-3A0C-4723-B57D-516037476265}" type="slidenum">
              <a:rPr lang="en-US" altLang="en-US"/>
              <a:pPr/>
              <a:t>90</a:t>
            </a:fld>
            <a:endParaRPr lang="en-US" altLang="en-US"/>
          </a:p>
        </p:txBody>
      </p:sp>
      <p:pic>
        <p:nvPicPr>
          <p:cNvPr id="1024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38200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Device 1, new method</a:t>
            </a:r>
            <a:br>
              <a:rPr lang="en-US" altLang="en-US" sz="4000"/>
            </a:br>
            <a:r>
              <a:rPr lang="en-US" altLang="en-US" sz="4000"/>
              <a:t>DNL test1 – test2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4738-729B-4EEC-BEA8-5C18F7D4BE05}" type="slidenum">
              <a:rPr lang="en-US" altLang="en-US"/>
              <a:pPr/>
              <a:t>91</a:t>
            </a:fld>
            <a:endParaRPr lang="en-US" altLang="en-US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933450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Device 1, new method</a:t>
            </a:r>
            <a:br>
              <a:rPr lang="en-US" altLang="en-US" sz="4000"/>
            </a:br>
            <a:r>
              <a:rPr lang="en-US" altLang="en-US" sz="4000"/>
              <a:t>INL test1 – test2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4C49-C87E-4C7D-86BF-251244139A9F}" type="slidenum">
              <a:rPr lang="en-US" altLang="en-US"/>
              <a:pPr/>
              <a:t>92</a:t>
            </a:fld>
            <a:endParaRPr lang="en-US" altLang="en-US"/>
          </a:p>
        </p:txBody>
      </p:sp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09650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Device 2: standard method</a:t>
            </a:r>
            <a:br>
              <a:rPr lang="en-US" altLang="en-US" sz="4000"/>
            </a:br>
            <a:r>
              <a:rPr lang="en-US" altLang="en-US" sz="4000"/>
              <a:t>typical INL differences between loops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31D4-7DC1-47C3-9D49-5F58C206F625}" type="slidenum">
              <a:rPr lang="en-US" altLang="en-US"/>
              <a:pPr/>
              <a:t>93</a:t>
            </a:fld>
            <a:endParaRPr lang="en-US" altLang="en-US"/>
          </a:p>
        </p:txBody>
      </p:sp>
      <p:pic>
        <p:nvPicPr>
          <p:cNvPr id="1075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933450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Rectangle 6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000"/>
              <a:t>Device 2, new method</a:t>
            </a:r>
            <a:br>
              <a:rPr lang="en-US" altLang="en-US" sz="4000"/>
            </a:br>
            <a:r>
              <a:rPr lang="en-US" altLang="en-US" sz="4000"/>
              <a:t>DNL test1 – test2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CFF8-3CC7-411A-BC14-AB57D9A78142}" type="slidenum">
              <a:rPr lang="en-US" altLang="en-US"/>
              <a:pPr/>
              <a:t>94</a:t>
            </a:fld>
            <a:endParaRPr lang="en-US" altLang="en-US"/>
          </a:p>
        </p:txBody>
      </p:sp>
      <p:sp>
        <p:nvSpPr>
          <p:cNvPr id="1095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Averaging the standard method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For device 1 and 2, the standard method is applied to each device 16 loops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16 loops were repeated at another time, producing two groups of 16 runs for each device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Two averages of 16 loops were obtained, and one average of 32 loops was obtained</a:t>
            </a:r>
          </a:p>
          <a:p>
            <a:pPr>
              <a:lnSpc>
                <a:spcPct val="90000"/>
              </a:lnSpc>
            </a:pPr>
            <a:r>
              <a:rPr lang="en-US" altLang="en-US"/>
              <a:t>Average to average, average to single loop, and average to new method were compared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6749-24D0-46AF-A6F9-3B5EC580E355}" type="slidenum">
              <a:rPr lang="en-US" altLang="en-US"/>
              <a:pPr/>
              <a:t>95</a:t>
            </a:fld>
            <a:endParaRPr lang="en-US" altLang="en-US"/>
          </a:p>
        </p:txBody>
      </p:sp>
      <p:pic>
        <p:nvPicPr>
          <p:cNvPr id="1105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09650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Device 2 INL: standard method</a:t>
            </a:r>
            <a:br>
              <a:rPr lang="en-US" altLang="en-US" sz="3600"/>
            </a:br>
            <a:r>
              <a:rPr lang="en-US" altLang="en-US" sz="3600"/>
              <a:t>16 loop average – another 16 loop average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424E-3207-4DFE-A101-17AB4E98EA83}" type="slidenum">
              <a:rPr lang="en-US" altLang="en-US"/>
              <a:pPr/>
              <a:t>96</a:t>
            </a:fld>
            <a:endParaRPr lang="en-US" altLang="en-US"/>
          </a:p>
        </p:txBody>
      </p:sp>
      <p:pic>
        <p:nvPicPr>
          <p:cNvPr id="1146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09650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3600"/>
              <a:t>Device 2 DNL: standard method</a:t>
            </a:r>
            <a:br>
              <a:rPr lang="en-US" altLang="en-US" sz="3600"/>
            </a:br>
            <a:r>
              <a:rPr lang="en-US" altLang="en-US" sz="3600"/>
              <a:t>16 loop average – another 16 loop average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5575-A54E-4197-A4C4-49B03B459E62}" type="slidenum">
              <a:rPr lang="en-US" altLang="en-US"/>
              <a:pPr/>
              <a:t>97</a:t>
            </a:fld>
            <a:endParaRPr lang="en-US" altLang="en-US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09650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3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/>
              <a:t>Device 2 DNL: standard method</a:t>
            </a:r>
            <a:br>
              <a:rPr lang="en-US" altLang="en-US" sz="3600"/>
            </a:br>
            <a:r>
              <a:rPr lang="en-US" altLang="en-US" sz="3600"/>
              <a:t>16 loop average – single loop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6BBAE-FDDB-4B17-BCBE-8DF4106D1E07}" type="slidenum">
              <a:rPr lang="en-US" altLang="en-US"/>
              <a:pPr/>
              <a:t>98</a:t>
            </a:fld>
            <a:endParaRPr lang="en-US" altLang="en-US"/>
          </a:p>
        </p:txBody>
      </p:sp>
      <p:sp>
        <p:nvSpPr>
          <p:cNvPr id="11776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4830762"/>
          </a:xfrm>
        </p:spPr>
        <p:txBody>
          <a:bodyPr/>
          <a:lstStyle/>
          <a:p>
            <a:r>
              <a:rPr lang="en-US" altLang="en-US"/>
              <a:t>Device 1 INL/DNL comparison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Red: new method with 64K samples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Blue: 16 loop average of standard method each with 64*64K samples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9D3F-C117-4D9D-A317-080701E1BEC2}" type="slidenum">
              <a:rPr lang="en-US" altLang="en-US"/>
              <a:pPr/>
              <a:t>99</a:t>
            </a:fld>
            <a:endParaRPr lang="en-US" altLang="en-U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 Template">
  <a:themeElements>
    <a:clrScheme name="">
      <a:dk1>
        <a:srgbClr val="000000"/>
      </a:dk1>
      <a:lt1>
        <a:srgbClr val="114FFB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AAB2FD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3FFFF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bg1">
                <a:lumMod val="75000"/>
              </a:schemeClr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b="0" dirty="0" smtClean="0">
            <a:solidFill>
              <a:srgbClr val="FFFF00"/>
            </a:solidFill>
          </a:defRPr>
        </a:defPPr>
      </a:lstStyle>
    </a:txDef>
  </a:objectDefaults>
  <a:extraClrSchemeLst>
    <a:extraClrScheme>
      <a:clrScheme name="Powerpoint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18012</TotalTime>
  <Words>5833</Words>
  <Application>Microsoft Office PowerPoint</Application>
  <PresentationFormat>On-screen Show (4:3)</PresentationFormat>
  <Paragraphs>963</Paragraphs>
  <Slides>124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1" baseType="lpstr">
      <vt:lpstr>Arial</vt:lpstr>
      <vt:lpstr>Calibri</vt:lpstr>
      <vt:lpstr>Symbol</vt:lpstr>
      <vt:lpstr>Wingdings</vt:lpstr>
      <vt:lpstr>Office Theme</vt:lpstr>
      <vt:lpstr>Powerpoint Template</vt:lpstr>
      <vt:lpstr>Equation</vt:lpstr>
      <vt:lpstr>New algorithms for ADC Linearity Test:  Greatly reduce test time while maintaining or even improving test accuracy</vt:lpstr>
      <vt:lpstr>Why ADC</vt:lpstr>
      <vt:lpstr>ADC test challenges and costs</vt:lpstr>
      <vt:lpstr>Existing strategies</vt:lpstr>
      <vt:lpstr>Existing strategies</vt:lpstr>
      <vt:lpstr>Existing strategies</vt:lpstr>
      <vt:lpstr>Low freq INL from FFT Adamo et al, Janik et al, Attivissimo et al, Kerzerho et al, Stefani et al, Wu et al</vt:lpstr>
      <vt:lpstr>PowerPoint Presentation</vt:lpstr>
      <vt:lpstr>PowerPoint Presentation</vt:lpstr>
      <vt:lpstr>Complexity</vt:lpstr>
      <vt:lpstr>Two tone FFT based INL test Slepicka, et al</vt:lpstr>
      <vt:lpstr>PowerPoint Presentation</vt:lpstr>
      <vt:lpstr>PowerPoint Presentation</vt:lpstr>
      <vt:lpstr>Chatterjee and students</vt:lpstr>
      <vt:lpstr>Chatterjee and students, (2)</vt:lpstr>
      <vt:lpstr>PowerPoint Presentation</vt:lpstr>
      <vt:lpstr>Chatterjee and students, (3)</vt:lpstr>
      <vt:lpstr>Goals of new INL Test Solution</vt:lpstr>
      <vt:lpstr>Basic assumptions / observations</vt:lpstr>
      <vt:lpstr>Basic assumptions / observations</vt:lpstr>
      <vt:lpstr>Conceptual example</vt:lpstr>
      <vt:lpstr>Conceptual example</vt:lpstr>
      <vt:lpstr>Conceptual algorithm</vt:lpstr>
      <vt:lpstr>One example implementation</vt:lpstr>
      <vt:lpstr>Additional things that can help</vt:lpstr>
      <vt:lpstr>Inefficiencies in standard histogram</vt:lpstr>
      <vt:lpstr>Example</vt:lpstr>
      <vt:lpstr>Example</vt:lpstr>
      <vt:lpstr>New Method</vt:lpstr>
      <vt:lpstr>Example</vt:lpstr>
      <vt:lpstr>Improvement prediction</vt:lpstr>
      <vt:lpstr>uSMILE: ultrafast Segmented Model Identification for (accurate ADC) Linearity Estimation</vt:lpstr>
      <vt:lpstr>ADC Non-linearity</vt:lpstr>
      <vt:lpstr>ADC linearity test challenge</vt:lpstr>
      <vt:lpstr>Gross Inefficiencies in Histogram Test</vt:lpstr>
      <vt:lpstr>Standard Histogram Test</vt:lpstr>
      <vt:lpstr>Gross Inefficiencies in Histogram Test</vt:lpstr>
      <vt:lpstr>uSMILE: ultrafast Segmented Model Identification for Linearity Estimation</vt:lpstr>
      <vt:lpstr>PowerPoint Presentation</vt:lpstr>
      <vt:lpstr>Algorithm</vt:lpstr>
      <vt:lpstr>Measurement uncertainty</vt:lpstr>
      <vt:lpstr>Simulation Results</vt:lpstr>
      <vt:lpstr>PowerPoint Presentation</vt:lpstr>
      <vt:lpstr>PowerPoint Presentation</vt:lpstr>
      <vt:lpstr>Measurement results</vt:lpstr>
      <vt:lpstr>Case study 1: 16 bit SAR, good device, full code INL/DNL test, new method vs RHT new INL curve lies at center of RHT noisy INL curve</vt:lpstr>
      <vt:lpstr>Case study 2: 16 bit SAR, bad device, full code INL/DNL test, new method vs RHT new INL curve lies at center of RHT noisy INL curve</vt:lpstr>
      <vt:lpstr>Device 3 INL, good device</vt:lpstr>
      <vt:lpstr>Device 4 INL, poor device</vt:lpstr>
      <vt:lpstr>Case study 5: 16 bit SAR, excellent device, full code INL/DNL test, new method vs SHT new INL curve lies at center of SHT noisy INL curve</vt:lpstr>
      <vt:lpstr>ADC4 INL, poor device</vt:lpstr>
      <vt:lpstr> ADC7 INL, good device</vt:lpstr>
      <vt:lpstr>NSC ADC2 INL, good device</vt:lpstr>
      <vt:lpstr>Repeatability study: INL test1 – test2 Ramp histogram method: 64*2^16 samples</vt:lpstr>
      <vt:lpstr>Repeatability study: INL test1 – test2 New algorithm: 1*2^16 samples</vt:lpstr>
      <vt:lpstr>A more detailed 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Benefits of the new method</vt:lpstr>
      <vt:lpstr>Benefits of the new method</vt:lpstr>
      <vt:lpstr>Evaluation of new algorithm</vt:lpstr>
      <vt:lpstr>12 bit ADC test results</vt:lpstr>
      <vt:lpstr>INL difference at each code</vt:lpstr>
      <vt:lpstr>TI Evaluation of New Algorithm</vt:lpstr>
      <vt:lpstr>TI Device 1 INL, good device</vt:lpstr>
      <vt:lpstr>TI Device 1 INL, good device</vt:lpstr>
      <vt:lpstr>A zoomed in view at codes 10k to 15k</vt:lpstr>
      <vt:lpstr>TI Device 1 DNL, good device</vt:lpstr>
      <vt:lpstr>Program log for major errors</vt:lpstr>
      <vt:lpstr>PowerPoint Presentation</vt:lpstr>
      <vt:lpstr>Device 1 with 214 samples</vt:lpstr>
      <vt:lpstr>PowerPoint Presentation</vt:lpstr>
      <vt:lpstr>TI Device 2 INL, good device</vt:lpstr>
      <vt:lpstr>A zoomed in view at codes 10k to 15k</vt:lpstr>
      <vt:lpstr>TI Device 2 DNL, good device</vt:lpstr>
      <vt:lpstr>Program log for major errors</vt:lpstr>
      <vt:lpstr>TI Device 3 INL, poor device</vt:lpstr>
      <vt:lpstr>A zoomed in view at codes 10k to 15k</vt:lpstr>
      <vt:lpstr>TI Device 3 DNL, poor device</vt:lpstr>
      <vt:lpstr>Program log for major errors</vt:lpstr>
      <vt:lpstr>TI Device 4 INL, poor device</vt:lpstr>
      <vt:lpstr>A zoomed in view at codes 10k to 15k</vt:lpstr>
      <vt:lpstr>TI Device 4 DNL, poor device</vt:lpstr>
      <vt:lpstr>Observations</vt:lpstr>
      <vt:lpstr>Assess test precision</vt:lpstr>
      <vt:lpstr>Device 1, new method DNL test1 – test2</vt:lpstr>
      <vt:lpstr>Device 1, new method INL test1 – test2</vt:lpstr>
      <vt:lpstr>Device 2: standard method typical INL differences between loops</vt:lpstr>
      <vt:lpstr>Device 2, new method DNL test1 – test2</vt:lpstr>
      <vt:lpstr>Averaging the standard method</vt:lpstr>
      <vt:lpstr>Device 2 INL: standard method 16 loop average – another 16 loop average</vt:lpstr>
      <vt:lpstr>Device 2 DNL: standard method 16 loop average – another 16 loop average</vt:lpstr>
      <vt:lpstr>PowerPoint Presentation</vt:lpstr>
      <vt:lpstr>Device 1 INL/DNL comparison  Red: new method with 64K samples  Blue: 16 loop average of standard method each with 64*64K samples</vt:lpstr>
      <vt:lpstr>PowerPoint Presentation</vt:lpstr>
      <vt:lpstr>PowerPoint Presentation</vt:lpstr>
      <vt:lpstr>PowerPoint Presentation</vt:lpstr>
      <vt:lpstr>PowerPoint Presentation</vt:lpstr>
      <vt:lpstr>Device 1 INL/DNL comparison  Red: new method with 64K samples  Blue: 32 loop average of standard method each with 64*64K samples</vt:lpstr>
      <vt:lpstr>Red: new method with 64K samples Blue: standard with 2048*64K samples</vt:lpstr>
      <vt:lpstr>PowerPoint Presentation</vt:lpstr>
      <vt:lpstr>A zoomed in view of INL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Validation with NSC ADC’s</vt:lpstr>
      <vt:lpstr>NSC ADC1 INL, good device</vt:lpstr>
      <vt:lpstr>NSC ADC1 DNL, good device</vt:lpstr>
      <vt:lpstr>NSC ADC2 INL, good device</vt:lpstr>
      <vt:lpstr>NSC ADC2 DNL, good device</vt:lpstr>
      <vt:lpstr>NSC ADC3 INL, marginal device</vt:lpstr>
      <vt:lpstr>NSC ADC3 DNL, marginal device</vt:lpstr>
      <vt:lpstr>Zoomed in view at codes 30k to 35 k</vt:lpstr>
      <vt:lpstr>Program log for major errors</vt:lpstr>
      <vt:lpstr>NSC ADC4 INL, poor device</vt:lpstr>
      <vt:lpstr>NSC ADC4 DNL, poor device</vt:lpstr>
      <vt:lpstr>Zoomed in view at codes 30k to 35 k</vt:lpstr>
      <vt:lpstr>Program log for major errors</vt:lpstr>
    </vt:vector>
  </TitlesOfParts>
  <Company>Iowa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Degang J. Chen</dc:creator>
  <cp:lastModifiedBy>Chen, Degang J [E CPE]</cp:lastModifiedBy>
  <cp:revision>1142</cp:revision>
  <dcterms:created xsi:type="dcterms:W3CDTF">2011-03-28T18:59:24Z</dcterms:created>
  <dcterms:modified xsi:type="dcterms:W3CDTF">2024-03-27T16:58:36Z</dcterms:modified>
</cp:coreProperties>
</file>