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1" r:id="rId2"/>
    <p:sldMasterId id="2147483674" r:id="rId3"/>
  </p:sldMasterIdLst>
  <p:notesMasterIdLst>
    <p:notesMasterId r:id="rId78"/>
  </p:notesMasterIdLst>
  <p:handoutMasterIdLst>
    <p:handoutMasterId r:id="rId79"/>
  </p:handoutMasterIdLst>
  <p:sldIdLst>
    <p:sldId id="256" r:id="rId4"/>
    <p:sldId id="319" r:id="rId5"/>
    <p:sldId id="297" r:id="rId6"/>
    <p:sldId id="300" r:id="rId7"/>
    <p:sldId id="339" r:id="rId8"/>
    <p:sldId id="337" r:id="rId9"/>
    <p:sldId id="320" r:id="rId10"/>
    <p:sldId id="396" r:id="rId11"/>
    <p:sldId id="397" r:id="rId12"/>
    <p:sldId id="336" r:id="rId13"/>
    <p:sldId id="398" r:id="rId14"/>
    <p:sldId id="399" r:id="rId15"/>
    <p:sldId id="400" r:id="rId16"/>
    <p:sldId id="401" r:id="rId17"/>
    <p:sldId id="346" r:id="rId18"/>
    <p:sldId id="324" r:id="rId19"/>
    <p:sldId id="402" r:id="rId20"/>
    <p:sldId id="340" r:id="rId21"/>
    <p:sldId id="327" r:id="rId22"/>
    <p:sldId id="345" r:id="rId23"/>
    <p:sldId id="325" r:id="rId24"/>
    <p:sldId id="344" r:id="rId25"/>
    <p:sldId id="326" r:id="rId26"/>
    <p:sldId id="343" r:id="rId27"/>
    <p:sldId id="330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8" r:id="rId60"/>
    <p:sldId id="379" r:id="rId61"/>
    <p:sldId id="380" r:id="rId62"/>
    <p:sldId id="381" r:id="rId63"/>
    <p:sldId id="382" r:id="rId64"/>
    <p:sldId id="383" r:id="rId65"/>
    <p:sldId id="384" r:id="rId66"/>
    <p:sldId id="385" r:id="rId67"/>
    <p:sldId id="386" r:id="rId68"/>
    <p:sldId id="387" r:id="rId69"/>
    <p:sldId id="388" r:id="rId70"/>
    <p:sldId id="389" r:id="rId71"/>
    <p:sldId id="390" r:id="rId72"/>
    <p:sldId id="391" r:id="rId73"/>
    <p:sldId id="392" r:id="rId74"/>
    <p:sldId id="393" r:id="rId75"/>
    <p:sldId id="394" r:id="rId76"/>
    <p:sldId id="395" r:id="rId7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0DDF02-F4CB-49E5-B146-37FCB75159C4}">
          <p14:sldIdLst>
            <p14:sldId id="256"/>
            <p14:sldId id="319"/>
            <p14:sldId id="297"/>
            <p14:sldId id="300"/>
            <p14:sldId id="339"/>
            <p14:sldId id="337"/>
            <p14:sldId id="320"/>
            <p14:sldId id="396"/>
            <p14:sldId id="397"/>
            <p14:sldId id="336"/>
            <p14:sldId id="398"/>
            <p14:sldId id="399"/>
            <p14:sldId id="400"/>
            <p14:sldId id="401"/>
            <p14:sldId id="346"/>
            <p14:sldId id="324"/>
            <p14:sldId id="402"/>
            <p14:sldId id="340"/>
            <p14:sldId id="327"/>
            <p14:sldId id="345"/>
            <p14:sldId id="325"/>
            <p14:sldId id="344"/>
            <p14:sldId id="326"/>
            <p14:sldId id="343"/>
            <p14:sldId id="330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828200"/>
    <a:srgbClr val="FF5008"/>
    <a:srgbClr val="D93192"/>
    <a:srgbClr val="FF9900"/>
    <a:srgbClr val="CC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6469" autoAdjust="0"/>
  </p:normalViewPr>
  <p:slideViewPr>
    <p:cSldViewPr snapToGrid="0">
      <p:cViewPr>
        <p:scale>
          <a:sx n="65" d="100"/>
          <a:sy n="65" d="100"/>
        </p:scale>
        <p:origin x="136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404" y="516"/>
      </p:cViewPr>
      <p:guideLst>
        <p:guide orient="horz" pos="2927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5" tIns="0" rIns="19345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 i="1">
                <a:latin typeface="Geneva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5" tIns="0" rIns="19345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 i="1">
                <a:latin typeface="Geneva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5" tIns="0" rIns="19345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b="0" i="1">
                <a:latin typeface="Geneva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5" tIns="0" rIns="19345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0" i="1">
                <a:latin typeface="Geneva" pitchFamily="-111" charset="0"/>
              </a:defRPr>
            </a:lvl1pPr>
          </a:lstStyle>
          <a:p>
            <a:pPr>
              <a:defRPr/>
            </a:pPr>
            <a:fld id="{B6D17263-E03B-5C48-B56B-4B13904E8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99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5" tIns="0" rIns="19345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0" i="1">
                <a:latin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1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5" tIns="0" rIns="19345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0" i="1">
                <a:latin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5" tIns="0" rIns="19345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b="0" i="1">
                <a:latin typeface="Times New Roman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179"/>
            <a:ext cx="3037840" cy="46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45" tIns="0" rIns="19345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b="0" i="1">
                <a:latin typeface="Times New Roman" pitchFamily="-111" charset="0"/>
              </a:defRPr>
            </a:lvl1pPr>
          </a:lstStyle>
          <a:p>
            <a:pPr>
              <a:defRPr/>
            </a:pPr>
            <a:fld id="{5F97339A-42AC-4640-B4C2-A341D444F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392"/>
            <a:ext cx="5140960" cy="418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02" tIns="46752" rIns="93502" bIns="46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0956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5F695-0E20-4F4B-9CBC-8B10F3843AF0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7172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94050B-A0FC-42FA-A0CD-3F0877C7FC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7304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D50D8-9462-A14B-A731-113ECB541D5B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9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67E49-2DBC-974F-AD09-E1CEC67B61A1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a-E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614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4F3B-60AB-4F55-A3D8-A7AA07F1FC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58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E4F3B-60AB-4F55-A3D8-A7AA07F1FC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27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97339A-42AC-4640-B4C2-A341D444F26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23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97339A-42AC-4640-B4C2-A341D444F26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5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2124E2-8A09-4D23-9700-972C451C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983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7588F-FCC3-434E-87CA-C22655287A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21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401763"/>
            <a:ext cx="7772400" cy="1658937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67100"/>
            <a:ext cx="6400800" cy="17526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E130B-CB3A-4D47-BDD2-05FF589A8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C3354-98C3-124F-8DBC-D7AD46C4A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919788"/>
          </a:xfrm>
        </p:spPr>
        <p:txBody>
          <a:bodyPr vert="eaVert"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919788"/>
          </a:xfrm>
        </p:spPr>
        <p:txBody>
          <a:bodyPr vert="eaVert"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D8A43-6C70-2742-9B78-EB7073E25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7772400" cy="2387600"/>
          </a:xfrm>
        </p:spPr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5800" y="3759200"/>
            <a:ext cx="7772400" cy="2389188"/>
          </a:xfrm>
        </p:spPr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FE4D6-D59E-304C-91E8-DFDC290E7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draft/placeholder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1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838200"/>
            <a:ext cx="35052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914400"/>
            <a:ext cx="54102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7010400" y="5943600"/>
            <a:ext cx="2133600" cy="365125"/>
          </a:xfrm>
        </p:spPr>
        <p:txBody>
          <a:bodyPr/>
          <a:lstStyle/>
          <a:p>
            <a:pPr>
              <a:defRPr/>
            </a:pPr>
            <a:fld id="{64D83C9B-AF4A-4E28-9825-F04DA4E4C9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387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draft/placeholder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18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draft/placeholder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75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draft/placeholder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585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draft/placeholder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250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draft/placeholder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5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71586-368F-B346-A87A-461EF1AAA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draft/placeholder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64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draft/placeholder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132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draft/placeholder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01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draft/placeholder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13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2020/4/22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13"/>
          <p:cNvCxnSpPr/>
          <p:nvPr userDrawn="1"/>
        </p:nvCxnSpPr>
        <p:spPr>
          <a:xfrm>
            <a:off x="457200" y="1124744"/>
            <a:ext cx="793122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34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3EBBD1B3-E4CC-42D4-AA9B-94CE8A438EA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66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22"/>
            <a:ext cx="8229600" cy="5001443"/>
          </a:xfrm>
          <a:prstGeom prst="rect">
            <a:avLst/>
          </a:prstGeom>
        </p:spPr>
        <p:txBody>
          <a:bodyPr/>
          <a:lstStyle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57200" y="838200"/>
            <a:ext cx="35052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914400"/>
            <a:ext cx="54102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  <a:prstGeom prst="rect">
            <a:avLst/>
          </a:prstGeom>
        </p:spPr>
        <p:txBody>
          <a:bodyPr/>
          <a:lstStyle>
            <a:lvl1pPr algn="l">
              <a:defRPr sz="36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>
          <a:xfrm>
            <a:off x="7010400" y="5943601"/>
            <a:ext cx="2133600" cy="365125"/>
          </a:xfrm>
        </p:spPr>
        <p:txBody>
          <a:bodyPr/>
          <a:lstStyle/>
          <a:p>
            <a:pPr>
              <a:defRPr/>
            </a:pPr>
            <a:fld id="{64D83C9B-AF4A-4E28-9825-F04DA4E4C98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134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3EBBD1B3-E4CC-42D4-AA9B-94CE8A438EA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008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3EBBD1B3-E4CC-42D4-AA9B-94CE8A438EA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656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3EBBD1B3-E4CC-42D4-AA9B-94CE8A438EA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5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50588-6A00-9A48-A168-96D7C0FAF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3EBBD1B3-E4CC-42D4-AA9B-94CE8A438EA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135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3EBBD1B3-E4CC-42D4-AA9B-94CE8A438EA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841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3EBBD1B3-E4CC-42D4-AA9B-94CE8A438EA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42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3EBBD1B3-E4CC-42D4-AA9B-94CE8A438EA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968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3EBBD1B3-E4CC-42D4-AA9B-94CE8A438EA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21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3EBBD1B3-E4CC-42D4-AA9B-94CE8A438EA3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03048211-B5D6-4E33-8DE8-2FA6AC197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415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929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71586-368F-B346-A87A-461EF1AAA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801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ChangeAspect="1"/>
          </p:cNvGraphicFramePr>
          <p:nvPr userDrawn="1">
            <p:extLst/>
          </p:nvPr>
        </p:nvGraphicFramePr>
        <p:xfrm>
          <a:off x="228600" y="457200"/>
          <a:ext cx="88392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Visio" r:id="rId3" imgW="6124402" imgH="4092741" progId="Visio.Drawing.11">
                  <p:embed/>
                </p:oleObj>
              </mc:Choice>
              <mc:Fallback>
                <p:oleObj name="Visio" r:id="rId3" imgW="6124402" imgH="4092741" progId="Visio.Drawing.11">
                  <p:embed/>
                  <p:pic>
                    <p:nvPicPr>
                      <p:cNvPr id="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57200"/>
                        <a:ext cx="8839200" cy="2667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92200"/>
            <a:ext cx="8458200" cy="528955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rgbClr val="3333FF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381753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83842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505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6F188-50C4-144F-84D6-440C2A828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B0D2C-C146-2E4B-B557-6E0534E07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E4323-C274-A646-B0B5-8994A5B87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AA91D-8CAE-8A4F-A0D6-269B2EBAC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1FA5D-34D2-3149-8420-04DDB5C41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Mastertextformat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18B47-000E-8E41-99E4-7243A1149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21D69"/>
            </a:gs>
            <a:gs pos="100000">
              <a:srgbClr val="0330A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600" b="0">
                <a:latin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600" b="0">
                <a:latin typeface="Arial" pitchFamily="-111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600" b="0">
                <a:latin typeface="Arial" pitchFamily="-111" charset="0"/>
              </a:defRPr>
            </a:lvl1pPr>
          </a:lstStyle>
          <a:p>
            <a:pPr>
              <a:defRPr/>
            </a:pPr>
            <a:fld id="{176EDA09-2DCC-8844-904B-77F9576ED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AFD00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§"/>
        <a:defRPr sz="2800">
          <a:solidFill>
            <a:srgbClr val="FFFFFF"/>
          </a:solidFill>
          <a:latin typeface="+mn-lt"/>
          <a:ea typeface="ＭＳ Ｐゴシック" charset="-128"/>
          <a:cs typeface="ＭＳ Ｐゴシック" charset="-128"/>
        </a:defRPr>
      </a:lvl1pPr>
      <a:lvl2pPr marL="765175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800">
          <a:solidFill>
            <a:srgbClr val="FFFFFF"/>
          </a:solidFill>
          <a:latin typeface="+mn-lt"/>
          <a:ea typeface="ＭＳ Ｐゴシック" pitchFamily="-111" charset="-128"/>
        </a:defRPr>
      </a:lvl2pPr>
      <a:lvl3pPr marL="11842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400">
          <a:solidFill>
            <a:srgbClr val="FFFFFF"/>
          </a:solidFill>
          <a:latin typeface="+mn-lt"/>
          <a:ea typeface="ＭＳ Ｐゴシック" pitchFamily="-111" charset="-128"/>
        </a:defRPr>
      </a:lvl3pPr>
      <a:lvl4pPr marL="16033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§"/>
        <a:defRPr sz="2000">
          <a:solidFill>
            <a:srgbClr val="FFFFFF"/>
          </a:solidFill>
          <a:latin typeface="+mn-lt"/>
          <a:ea typeface="ＭＳ Ｐゴシック" pitchFamily="-111" charset="-128"/>
        </a:defRPr>
      </a:lvl4pPr>
      <a:lvl5pPr marL="2022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rgbClr val="FFFFFF"/>
          </a:solidFill>
          <a:latin typeface="+mn-lt"/>
          <a:ea typeface="ＭＳ Ｐゴシック" pitchFamily="-111" charset="-128"/>
        </a:defRPr>
      </a:lvl5pPr>
      <a:lvl6pPr marL="24796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pitchFamily="-111" charset="0"/>
        <a:buChar char="•"/>
        <a:defRPr sz="2000">
          <a:solidFill>
            <a:srgbClr val="FFFFFF"/>
          </a:solidFill>
          <a:latin typeface="+mn-lt"/>
          <a:ea typeface="ＭＳ Ｐゴシック" pitchFamily="-111" charset="-128"/>
        </a:defRPr>
      </a:lvl6pPr>
      <a:lvl7pPr marL="29368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pitchFamily="-111" charset="0"/>
        <a:buChar char="•"/>
        <a:defRPr sz="2000">
          <a:solidFill>
            <a:srgbClr val="FFFFFF"/>
          </a:solidFill>
          <a:latin typeface="+mn-lt"/>
          <a:ea typeface="ＭＳ Ｐゴシック" pitchFamily="-111" charset="-128"/>
        </a:defRPr>
      </a:lvl7pPr>
      <a:lvl8pPr marL="33940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pitchFamily="-111" charset="0"/>
        <a:buChar char="•"/>
        <a:defRPr sz="2000">
          <a:solidFill>
            <a:srgbClr val="FFFFFF"/>
          </a:solidFill>
          <a:latin typeface="+mn-lt"/>
          <a:ea typeface="ＭＳ Ｐゴシック" pitchFamily="-111" charset="-128"/>
        </a:defRPr>
      </a:lvl8pPr>
      <a:lvl9pPr marL="38512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Times" pitchFamily="-111" charset="0"/>
        <a:buChar char="•"/>
        <a:defRPr sz="2000">
          <a:solidFill>
            <a:srgbClr val="FFFFFF"/>
          </a:solidFill>
          <a:latin typeface="+mn-lt"/>
          <a:ea typeface="ＭＳ Ｐゴシック" pitchFamily="-111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draft/placeholder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D83C9B-AF4A-4E28-9825-F04DA4E4C9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50110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648200" y="6477000"/>
            <a:ext cx="396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prstClr val="white"/>
                </a:solidFill>
              </a:rPr>
              <a:t>Department of Electrical and Computer Engineering</a:t>
            </a:r>
          </a:p>
        </p:txBody>
      </p:sp>
      <p:pic>
        <p:nvPicPr>
          <p:cNvPr id="16" name="Picture 15" descr="737px-Iowa_State_Cyclones_logo.svg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2400" y="6400800"/>
            <a:ext cx="532821" cy="381000"/>
          </a:xfrm>
          <a:prstGeom prst="rect">
            <a:avLst/>
          </a:prstGeom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914400" y="6474023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prstClr val="white"/>
                </a:solidFill>
              </a:rPr>
              <a:t>IOWA STATE UNIVERSITY, USA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9" name="Slide Number Placeholder 18"/>
          <p:cNvSpPr txBox="1">
            <a:spLocks/>
          </p:cNvSpPr>
          <p:nvPr/>
        </p:nvSpPr>
        <p:spPr>
          <a:xfrm>
            <a:off x="8686800" y="6477000"/>
            <a:ext cx="914400" cy="381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D83C9B-AF4A-4E28-9825-F04DA4E4C981}" type="slidenum">
              <a:rPr lang="en-US" sz="140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11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2E6FCB-1124-4CDF-B1FD-8F3D2B3CB64F}" type="datetimeFigureOut">
              <a:rPr lang="en-US"/>
              <a:pPr>
                <a:defRPr/>
              </a:pPr>
              <a:t>4/22/2020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D83C9B-AF4A-4E28-9825-F04DA4E4C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501104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648200" y="6477003"/>
            <a:ext cx="3962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</a:rPr>
              <a:t>Department of Electrical and Computer Engineering</a:t>
            </a:r>
          </a:p>
        </p:txBody>
      </p:sp>
      <p:pic>
        <p:nvPicPr>
          <p:cNvPr id="16" name="Picture 15" descr="737px-Iowa_State_Cyclones_logo.svg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2404" y="6400800"/>
            <a:ext cx="532821" cy="381000"/>
          </a:xfrm>
          <a:prstGeom prst="rect">
            <a:avLst/>
          </a:prstGeom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914400" y="6474027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IOWA STATE UNIVERSITY, USA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18"/>
          <p:cNvSpPr txBox="1">
            <a:spLocks/>
          </p:cNvSpPr>
          <p:nvPr/>
        </p:nvSpPr>
        <p:spPr>
          <a:xfrm>
            <a:off x="8686800" y="6477000"/>
            <a:ext cx="9144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83C9B-AF4A-4E28-9825-F04DA4E4C98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63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46.wmf"/><Relationship Id="rId5" Type="http://schemas.openxmlformats.org/officeDocument/2006/relationships/image" Target="../media/image49.png"/><Relationship Id="rId15" Type="http://schemas.openxmlformats.org/officeDocument/2006/relationships/oleObject" Target="../embeddings/oleObject30.bin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43.wmf"/><Relationship Id="rId9" Type="http://schemas.openxmlformats.org/officeDocument/2006/relationships/image" Target="../media/image45.wmf"/><Relationship Id="rId14" Type="http://schemas.openxmlformats.org/officeDocument/2006/relationships/image" Target="../media/image47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0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1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w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3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74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.vsdx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76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22637" y="862643"/>
            <a:ext cx="8762337" cy="2850616"/>
          </a:xfrm>
        </p:spPr>
        <p:txBody>
          <a:bodyPr/>
          <a:lstStyle/>
          <a:p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 USER-SMILE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Ultrafast </a:t>
            </a:r>
            <a:r>
              <a:rPr lang="en-US" sz="4000" dirty="0"/>
              <a:t>Stimulus Error Removal </a:t>
            </a:r>
            <a:r>
              <a:rPr lang="en-US" sz="4000" dirty="0" smtClean="0"/>
              <a:t>and Segmented Model Identification for Linearity Estimation</a:t>
            </a:r>
            <a:endParaRPr lang="en-US" sz="4000" dirty="0"/>
          </a:p>
        </p:txBody>
      </p:sp>
      <p:sp>
        <p:nvSpPr>
          <p:cNvPr id="16387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94636"/>
            <a:ext cx="6400800" cy="1692427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dirty="0" smtClean="0"/>
              <a:t>Tao Chen, Degang Chen</a:t>
            </a:r>
          </a:p>
          <a:p>
            <a:pPr eaLnBrk="1" hangingPunct="1">
              <a:buFont typeface="Wingdings" charset="2"/>
              <a:buNone/>
            </a:pPr>
            <a:r>
              <a:rPr lang="en-US" dirty="0" smtClean="0"/>
              <a:t>Iowa State University</a:t>
            </a:r>
          </a:p>
          <a:p>
            <a:pPr eaLnBrk="1" hangingPunct="1">
              <a:buFont typeface="Wingdings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uSMILE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uSMILE reduces the test time significantly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71586-368F-B346-A87A-461EF1AAA7D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3340" y="2082279"/>
            <a:ext cx="8461608" cy="4137546"/>
            <a:chOff x="327551" y="1132764"/>
            <a:chExt cx="8461608" cy="4137546"/>
          </a:xfrm>
          <a:noFill/>
        </p:grpSpPr>
        <p:sp>
          <p:nvSpPr>
            <p:cNvPr id="6" name="Rounded Rectangle 5"/>
            <p:cNvSpPr/>
            <p:nvPr/>
          </p:nvSpPr>
          <p:spPr bwMode="auto">
            <a:xfrm>
              <a:off x="341193" y="1869742"/>
              <a:ext cx="1583141" cy="1555845"/>
            </a:xfrm>
            <a:prstGeom prst="roundRect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Accurate source</a:t>
              </a:r>
            </a:p>
          </p:txBody>
        </p:sp>
        <p:sp>
          <p:nvSpPr>
            <p:cNvPr id="7" name="Pentagon 6"/>
            <p:cNvSpPr/>
            <p:nvPr/>
          </p:nvSpPr>
          <p:spPr bwMode="auto">
            <a:xfrm flipH="1">
              <a:off x="2813714" y="2149520"/>
              <a:ext cx="1407994" cy="996287"/>
            </a:xfrm>
            <a:prstGeom prst="homePlate">
              <a:avLst>
                <a:gd name="adj" fmla="val 65068"/>
              </a:avLst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ADC</a:t>
              </a:r>
            </a:p>
          </p:txBody>
        </p:sp>
        <p:cxnSp>
          <p:nvCxnSpPr>
            <p:cNvPr id="8" name="Straight Arrow Connector 7"/>
            <p:cNvCxnSpPr>
              <a:stCxn id="6" idx="3"/>
              <a:endCxn id="7" idx="3"/>
            </p:cNvCxnSpPr>
            <p:nvPr/>
          </p:nvCxnSpPr>
          <p:spPr bwMode="auto">
            <a:xfrm flipV="1">
              <a:off x="1924334" y="2647664"/>
              <a:ext cx="889380" cy="1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 flipV="1">
              <a:off x="4192139" y="2647662"/>
              <a:ext cx="889380" cy="1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1924334" y="2014926"/>
              <a:ext cx="684803" cy="584775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0" dirty="0" smtClean="0">
                  <a:solidFill>
                    <a:srgbClr val="FFFFFF"/>
                  </a:solidFill>
                </a:rPr>
                <a:t>f(t)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67868" y="2599919"/>
              <a:ext cx="784189" cy="523220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FFFF"/>
                  </a:solidFill>
                </a:rPr>
                <a:t>C</a:t>
              </a:r>
              <a:r>
                <a:rPr lang="en-US" b="0" dirty="0" smtClean="0">
                  <a:solidFill>
                    <a:srgbClr val="FFFFFF"/>
                  </a:solidFill>
                </a:rPr>
                <a:t>(t)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3111690" y="1132764"/>
              <a:ext cx="2007273" cy="878228"/>
            </a:xfrm>
            <a:prstGeom prst="roundRect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Expected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="0" dirty="0" smtClean="0">
                  <a:solidFill>
                    <a:srgbClr val="FFFFFF"/>
                  </a:solidFill>
                </a:rPr>
                <a:t>Linear code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118963" y="2307313"/>
              <a:ext cx="613097" cy="654251"/>
            </a:xfrm>
            <a:prstGeom prst="ellipse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+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2609137" y="1571879"/>
              <a:ext cx="546978" cy="0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2609137" y="1571878"/>
              <a:ext cx="0" cy="1075787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6" name="Straight Arrow Connector 15"/>
            <p:cNvCxnSpPr>
              <a:stCxn id="12" idx="3"/>
            </p:cNvCxnSpPr>
            <p:nvPr/>
          </p:nvCxnSpPr>
          <p:spPr bwMode="auto">
            <a:xfrm>
              <a:off x="5118963" y="1571878"/>
              <a:ext cx="306548" cy="1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endCxn id="13" idx="0"/>
            </p:cNvCxnSpPr>
            <p:nvPr/>
          </p:nvCxnSpPr>
          <p:spPr bwMode="auto">
            <a:xfrm>
              <a:off x="5425511" y="1571879"/>
              <a:ext cx="1" cy="735434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4625608" y="2114542"/>
              <a:ext cx="425116" cy="584775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0" dirty="0" smtClean="0">
                  <a:solidFill>
                    <a:srgbClr val="FFFFFF"/>
                  </a:solidFill>
                </a:rPr>
                <a:t>+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30064" y="1775244"/>
              <a:ext cx="412292" cy="584775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0" dirty="0" smtClean="0">
                  <a:solidFill>
                    <a:srgbClr val="FFFFFF"/>
                  </a:solidFill>
                </a:rPr>
                <a:t>–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>
              <a:off x="5732060" y="2636293"/>
              <a:ext cx="1992573" cy="11372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100547" y="2297745"/>
              <a:ext cx="1297150" cy="707886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0" dirty="0" smtClean="0">
                  <a:solidFill>
                    <a:srgbClr val="FFFFFF"/>
                  </a:solidFill>
                </a:rPr>
                <a:t>N.L error </a:t>
              </a:r>
            </a:p>
            <a:p>
              <a:r>
                <a:rPr lang="en-US" sz="2000" b="0" dirty="0" smtClean="0">
                  <a:solidFill>
                    <a:srgbClr val="FFFFFF"/>
                  </a:solidFill>
                </a:rPr>
                <a:t>and noise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2813714" y="3753134"/>
              <a:ext cx="3028642" cy="1214651"/>
            </a:xfrm>
            <a:prstGeom prst="roundRect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400" b="0" dirty="0" smtClean="0">
                  <a:solidFill>
                    <a:srgbClr val="FFFFFF"/>
                  </a:solidFill>
                </a:rPr>
                <a:t>Segmented n</a:t>
              </a: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on parametric model</a:t>
              </a:r>
              <a:r>
                <a:rPr kumimoji="0" lang="en-US" sz="2400" b="0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 for INL/DNL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1920922" y="4465090"/>
              <a:ext cx="889380" cy="1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327551" y="4026090"/>
              <a:ext cx="2687472" cy="400110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rgbClr val="FFFFFF"/>
                  </a:solidFill>
                </a:rPr>
                <a:t>Code k: 0, 1, …, 2</a:t>
              </a:r>
              <a:r>
                <a:rPr lang="en-US" sz="2000" b="0" baseline="46000" dirty="0" smtClean="0">
                  <a:solidFill>
                    <a:srgbClr val="FFFFFF"/>
                  </a:solidFill>
                </a:rPr>
                <a:t>n</a:t>
              </a:r>
              <a:r>
                <a:rPr lang="en-US" sz="2000" b="0" dirty="0" smtClean="0">
                  <a:solidFill>
                    <a:srgbClr val="FFFFFF"/>
                  </a:solidFill>
                </a:rPr>
                <a:t>-1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H="1">
              <a:off x="3254992" y="3425587"/>
              <a:ext cx="1725829" cy="1844723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H="1">
              <a:off x="4980822" y="3425587"/>
              <a:ext cx="1010545" cy="0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5991367" y="2651688"/>
              <a:ext cx="0" cy="773899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V="1">
              <a:off x="5828393" y="4293961"/>
              <a:ext cx="1623896" cy="1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29" name="Oval 28"/>
            <p:cNvSpPr/>
            <p:nvPr/>
          </p:nvSpPr>
          <p:spPr bwMode="auto">
            <a:xfrm>
              <a:off x="7724633" y="2297745"/>
              <a:ext cx="613097" cy="654251"/>
            </a:xfrm>
            <a:prstGeom prst="ellipse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+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>
              <a:off x="8247457" y="2628935"/>
              <a:ext cx="541702" cy="5503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endCxn id="29" idx="3"/>
            </p:cNvCxnSpPr>
            <p:nvPr/>
          </p:nvCxnSpPr>
          <p:spPr bwMode="auto">
            <a:xfrm flipV="1">
              <a:off x="6728346" y="2856183"/>
              <a:ext cx="1086073" cy="1424554"/>
            </a:xfrm>
            <a:prstGeom prst="straightConnector1">
              <a:avLst/>
            </a:prstGeom>
            <a:grpFill/>
            <a:ln w="28575" cap="flat" cmpd="sng" algn="ctr">
              <a:solidFill>
                <a:srgbClr val="FFFFFF"/>
              </a:solidFill>
              <a:prstDash val="dash"/>
              <a:round/>
              <a:headEnd type="none" w="sm" len="sm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7379912" y="3175399"/>
              <a:ext cx="1091966" cy="461665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b="0" dirty="0" smtClean="0">
                  <a:solidFill>
                    <a:srgbClr val="FFFFFF"/>
                  </a:solidFill>
                </a:rPr>
                <a:t>INL(C)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8492" y="4360459"/>
              <a:ext cx="1122935" cy="400110"/>
            </a:xfrm>
            <a:prstGeom prst="rect">
              <a:avLst/>
            </a:prstGeom>
            <a:grp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0" dirty="0" smtClean="0">
                  <a:solidFill>
                    <a:srgbClr val="FFFFFF"/>
                  </a:solidFill>
                </a:rPr>
                <a:t>INL(k)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349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903" y="831417"/>
            <a:ext cx="7384073" cy="589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uSMILE Algorithm Procedures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Pure Input Signal</a:t>
            </a:r>
          </a:p>
          <a:p>
            <a:pPr lvl="1"/>
            <a:r>
              <a:rPr lang="en-US" sz="1800" dirty="0" smtClean="0"/>
              <a:t>It requires highly linear input signal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400" dirty="0" smtClean="0"/>
              <a:t>Coherent Sampling</a:t>
            </a:r>
          </a:p>
          <a:p>
            <a:pPr lvl="1"/>
            <a:r>
              <a:rPr lang="en-US" sz="2000" dirty="0" smtClean="0"/>
              <a:t>It is difficult to realize coherent sampling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Difficult to implement on chip</a:t>
            </a:r>
            <a:endParaRPr lang="en-US" sz="2000" dirty="0" smtClean="0"/>
          </a:p>
          <a:p>
            <a:pPr lvl="1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933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Need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There is a need for a way </a:t>
            </a:r>
            <a:r>
              <a:rPr lang="en-US" sz="3200" dirty="0"/>
              <a:t>to achieve ultra fast testing </a:t>
            </a:r>
            <a:r>
              <a:rPr lang="en-US" sz="3200" dirty="0" smtClean="0"/>
              <a:t>time without linear input source requirement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306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No linearity requirement for the input </a:t>
            </a:r>
            <a:r>
              <a:rPr lang="en-US" sz="2400" dirty="0" smtClean="0"/>
              <a:t>signal</a:t>
            </a:r>
            <a:endParaRPr lang="en-US" sz="2400" dirty="0" smtClean="0"/>
          </a:p>
          <a:p>
            <a:r>
              <a:rPr lang="en-US" sz="2400" dirty="0" smtClean="0"/>
              <a:t>Number of samples are </a:t>
            </a:r>
            <a:r>
              <a:rPr lang="en-US" sz="2400" dirty="0" smtClean="0"/>
              <a:t>small</a:t>
            </a:r>
            <a:endParaRPr lang="en-US" sz="2400" dirty="0" smtClean="0"/>
          </a:p>
          <a:p>
            <a:r>
              <a:rPr lang="en-US" altLang="zh-CN" sz="2400" dirty="0" smtClean="0"/>
              <a:t>Implementation is simple (easy to implement on chip</a:t>
            </a:r>
            <a:r>
              <a:rPr lang="en-US" altLang="zh-CN" sz="2400" dirty="0" smtClean="0"/>
              <a:t>)</a:t>
            </a:r>
            <a:endParaRPr lang="en-US" altLang="zh-CN" sz="2400" dirty="0"/>
          </a:p>
          <a:p>
            <a:endParaRPr lang="en-US" sz="2400" dirty="0" smtClean="0"/>
          </a:p>
          <a:p>
            <a:r>
              <a:rPr lang="en-US" sz="2400" dirty="0" smtClean="0"/>
              <a:t>ADC INL error is modeled with segmented model</a:t>
            </a:r>
          </a:p>
          <a:p>
            <a:pPr lvl="1"/>
            <a:r>
              <a:rPr lang="en-US" sz="2400" dirty="0" smtClean="0"/>
              <a:t>Segmented model identification of linearity errors</a:t>
            </a:r>
          </a:p>
          <a:p>
            <a:r>
              <a:rPr lang="en-US" sz="2400" dirty="0" smtClean="0"/>
              <a:t>Input source’s error is removed</a:t>
            </a:r>
          </a:p>
          <a:p>
            <a:pPr lvl="1"/>
            <a:r>
              <a:rPr lang="en-US" sz="2400" dirty="0" smtClean="0"/>
              <a:t>Stimulus error removal</a:t>
            </a:r>
          </a:p>
          <a:p>
            <a:r>
              <a:rPr lang="en-US" sz="2400" dirty="0" smtClean="0"/>
              <a:t>Using only </a:t>
            </a:r>
            <a:r>
              <a:rPr lang="en-US" sz="2400" dirty="0" err="1" smtClean="0"/>
              <a:t>arount</a:t>
            </a:r>
            <a:r>
              <a:rPr lang="en-US" sz="2400" dirty="0" smtClean="0"/>
              <a:t> 1 sample per ADC code</a:t>
            </a:r>
          </a:p>
          <a:p>
            <a:pPr lvl="1"/>
            <a:r>
              <a:rPr lang="en-US" sz="2400" dirty="0" smtClean="0"/>
              <a:t>Ultra fast data acquisition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7" y="1118616"/>
            <a:ext cx="8827423" cy="4929188"/>
          </a:xfrm>
        </p:spPr>
        <p:txBody>
          <a:bodyPr/>
          <a:lstStyle/>
          <a:p>
            <a:r>
              <a:rPr lang="en-US" dirty="0" smtClean="0"/>
              <a:t>USER-SMILE: </a:t>
            </a:r>
            <a:r>
              <a:rPr lang="en-US" dirty="0" smtClean="0">
                <a:solidFill>
                  <a:srgbClr val="FFFF00"/>
                </a:solidFill>
              </a:rPr>
              <a:t>U</a:t>
            </a:r>
            <a:r>
              <a:rPr lang="en-US" dirty="0" smtClean="0"/>
              <a:t>ltrafast 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timulus </a:t>
            </a:r>
            <a:r>
              <a:rPr lang="en-US" dirty="0" smtClean="0">
                <a:solidFill>
                  <a:srgbClr val="FFFF00"/>
                </a:solidFill>
              </a:rPr>
              <a:t>E</a:t>
            </a:r>
            <a:r>
              <a:rPr lang="en-US" dirty="0" smtClean="0"/>
              <a:t>rror </a:t>
            </a:r>
            <a:r>
              <a:rPr lang="en-US" dirty="0" smtClean="0">
                <a:solidFill>
                  <a:srgbClr val="FFFF00"/>
                </a:solidFill>
              </a:rPr>
              <a:t>R</a:t>
            </a:r>
            <a:r>
              <a:rPr lang="en-US" dirty="0" smtClean="0"/>
              <a:t>emoval </a:t>
            </a:r>
            <a:r>
              <a:rPr lang="en-US" dirty="0"/>
              <a:t>and 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/>
              <a:t>egmented </a:t>
            </a:r>
            <a:r>
              <a:rPr lang="en-US" dirty="0" smtClean="0">
                <a:solidFill>
                  <a:srgbClr val="FFFF00"/>
                </a:solidFill>
              </a:rPr>
              <a:t>M</a:t>
            </a:r>
            <a:r>
              <a:rPr lang="en-US" dirty="0" smtClean="0"/>
              <a:t>odel </a:t>
            </a:r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-US" dirty="0" smtClean="0"/>
              <a:t>dentification </a:t>
            </a:r>
            <a:r>
              <a:rPr lang="en-US" dirty="0"/>
              <a:t>of </a:t>
            </a:r>
            <a:r>
              <a:rPr lang="en-US" dirty="0" smtClean="0">
                <a:solidFill>
                  <a:srgbClr val="FFFF00"/>
                </a:solidFill>
              </a:rPr>
              <a:t>L</a:t>
            </a:r>
            <a:r>
              <a:rPr lang="en-US" dirty="0" smtClean="0"/>
              <a:t>inearity </a:t>
            </a:r>
            <a:r>
              <a:rPr lang="en-US" dirty="0" smtClean="0">
                <a:solidFill>
                  <a:srgbClr val="FFFF00"/>
                </a:solidFill>
              </a:rPr>
              <a:t>E</a:t>
            </a:r>
            <a:r>
              <a:rPr lang="en-US" dirty="0" smtClean="0"/>
              <a:t>rrors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71586-368F-B346-A87A-461EF1AAA7D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59338" y="2852932"/>
            <a:ext cx="18473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endParaRPr lang="en-US" b="0" dirty="0" smtClean="0">
              <a:solidFill>
                <a:srgbClr val="FFFF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4919025"/>
            <a:ext cx="9028591" cy="1588056"/>
            <a:chOff x="0" y="4891593"/>
            <a:chExt cx="9028591" cy="15880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0" y="4891593"/>
                  <a:ext cx="9028591" cy="8418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bSup>
                        <m:r>
                          <a:rPr lang="en-US" sz="20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sz="20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𝐿𝑆𝐵</m:t>
                            </m:r>
                          </m:sub>
                        </m:sSub>
                        <m:r>
                          <a:rPr lang="en-US" sz="20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𝑀𝑆𝐵</m:t>
                                </m:r>
                              </m:sub>
                            </m:sSub>
                          </m:e>
                        </m:d>
                        <m:r>
                          <a:rPr lang="en-US" sz="20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𝐿𝑆𝐵</m:t>
                            </m:r>
                          </m:sub>
                        </m:sSub>
                        <m:r>
                          <a:rPr lang="en-US" sz="20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𝐼𝑆𝐵</m:t>
                                </m:r>
                              </m:sub>
                            </m:sSub>
                          </m:e>
                        </m:d>
                        <m:r>
                          <a:rPr lang="en-US" sz="20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𝐿𝑆𝐵</m:t>
                            </m:r>
                          </m:sub>
                        </m:sSub>
                        <m:r>
                          <a:rPr lang="en-US" sz="20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0">
                                            <a:solidFill>
                                              <a:srgbClr val="FFFF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𝐿𝑆𝐵</m:t>
                                </m:r>
                              </m:sub>
                            </m:sSub>
                          </m:e>
                        </m:d>
                        <m:r>
                          <a:rPr lang="en-US" sz="20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𝐿𝑆𝐵</m:t>
                            </m:r>
                          </m:sub>
                        </m:sSub>
                        <m:r>
                          <a:rPr lang="en-US" sz="2000" i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000" dirty="0">
                    <a:solidFill>
                      <a:srgbClr val="FFFF00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891593"/>
                  <a:ext cx="9028591" cy="84189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>
                <a:xfrm>
                  <a:off x="0" y="5637752"/>
                  <a:ext cx="9028591" cy="8418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sup>
                        </m:sSubSup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sup>
                        </m:sSup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𝐿𝑆𝐵</m:t>
                            </m:r>
                          </m:sub>
                        </m:sSub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0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𝑀𝑆𝐵</m:t>
                                </m:r>
                              </m:sub>
                            </m:sSub>
                          </m:e>
                        </m:d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𝐿𝑆𝐵</m:t>
                            </m:r>
                          </m:sub>
                        </m:sSub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𝐼𝑆𝐵</m:t>
                                </m:r>
                              </m:sub>
                            </m:sSub>
                          </m:e>
                        </m:d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𝐿𝑆𝐵</m:t>
                            </m:r>
                          </m:sub>
                        </m:sSub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𝐿𝑆𝐵</m:t>
                                </m:r>
                              </m:sub>
                            </m:sSub>
                          </m:e>
                        </m:d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𝐿𝑆𝐵</m:t>
                            </m:r>
                          </m:sub>
                        </m:sSub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5637752"/>
                  <a:ext cx="9028591" cy="84189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/>
          <p:cNvGrpSpPr/>
          <p:nvPr/>
        </p:nvGrpSpPr>
        <p:grpSpPr>
          <a:xfrm>
            <a:off x="1150640" y="2129022"/>
            <a:ext cx="7307560" cy="2713996"/>
            <a:chOff x="201380" y="2137607"/>
            <a:chExt cx="7307560" cy="2713996"/>
          </a:xfrm>
        </p:grpSpPr>
        <p:sp>
          <p:nvSpPr>
            <p:cNvPr id="33" name="Flowchart: Connector 32"/>
            <p:cNvSpPr/>
            <p:nvPr/>
          </p:nvSpPr>
          <p:spPr bwMode="auto">
            <a:xfrm>
              <a:off x="3754788" y="4023464"/>
              <a:ext cx="208199" cy="197130"/>
            </a:xfrm>
            <a:prstGeom prst="flowChartConnector">
              <a:avLst/>
            </a:prstGeom>
            <a:solidFill>
              <a:srgbClr val="FFFF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01380" y="2137607"/>
              <a:ext cx="7307560" cy="2713996"/>
              <a:chOff x="186140" y="2137607"/>
              <a:chExt cx="7307560" cy="2713996"/>
            </a:xfrm>
          </p:grpSpPr>
          <p:sp>
            <p:nvSpPr>
              <p:cNvPr id="19" name="Rounded Rectangle 18"/>
              <p:cNvSpPr/>
              <p:nvPr/>
            </p:nvSpPr>
            <p:spPr bwMode="auto">
              <a:xfrm>
                <a:off x="186140" y="2825909"/>
                <a:ext cx="1694709" cy="1555845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</a:rPr>
                  <a:t>Nonlinear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</a:rPr>
                  <a:t>source</a:t>
                </a:r>
              </a:p>
            </p:txBody>
          </p:sp>
          <p:sp>
            <p:nvSpPr>
              <p:cNvPr id="20" name="Pentagon 19"/>
              <p:cNvSpPr/>
              <p:nvPr/>
            </p:nvSpPr>
            <p:spPr bwMode="auto">
              <a:xfrm flipH="1">
                <a:off x="4452640" y="3085066"/>
                <a:ext cx="1454755" cy="996287"/>
              </a:xfrm>
              <a:prstGeom prst="homePlate">
                <a:avLst>
                  <a:gd name="adj" fmla="val 65068"/>
                </a:avLst>
              </a:prstGeom>
              <a:noFill/>
              <a:ln w="28575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charset="0"/>
                  </a:rPr>
                  <a:t>ADC</a:t>
                </a: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2170201" y="4122029"/>
                <a:ext cx="1791399" cy="1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3321106" y="2203681"/>
                    <a:ext cx="1454755" cy="6921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</m:oMath>
                      </m:oMathPara>
                    </a14:m>
                    <a:endParaRPr lang="en-US" sz="3200" b="0" dirty="0" smtClean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1106" y="2203681"/>
                    <a:ext cx="1454755" cy="692177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6519138" y="2708349"/>
                    <a:ext cx="974562" cy="6524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</m:oMath>
                      </m:oMathPara>
                    </a14:m>
                    <a:endParaRPr lang="en-US" sz="3200" b="0" dirty="0" smtClean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9138" y="2708349"/>
                    <a:ext cx="974562" cy="652486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957254" y="4216364"/>
                    <a:ext cx="913070" cy="63523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7254" y="4216364"/>
                    <a:ext cx="913070" cy="63523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Oval 41"/>
              <p:cNvSpPr/>
              <p:nvPr/>
            </p:nvSpPr>
            <p:spPr bwMode="auto">
              <a:xfrm>
                <a:off x="2692982" y="2707645"/>
                <a:ext cx="613097" cy="654251"/>
              </a:xfrm>
              <a:prstGeom prst="ellipse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0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latin typeface="Arial" charset="0"/>
                  </a:rPr>
                  <a:t>+</a:t>
                </a:r>
              </a:p>
            </p:txBody>
          </p:sp>
          <p:cxnSp>
            <p:nvCxnSpPr>
              <p:cNvPr id="43" name="Straight Arrow Connector 42"/>
              <p:cNvCxnSpPr>
                <a:endCxn id="42" idx="2"/>
              </p:cNvCxnSpPr>
              <p:nvPr/>
            </p:nvCxnSpPr>
            <p:spPr bwMode="auto">
              <a:xfrm>
                <a:off x="2153495" y="3034770"/>
                <a:ext cx="539487" cy="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2991162" y="2224599"/>
                <a:ext cx="0" cy="48187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Rectangle 52"/>
                  <p:cNvSpPr/>
                  <p:nvPr/>
                </p:nvSpPr>
                <p:spPr>
                  <a:xfrm>
                    <a:off x="2999530" y="2137607"/>
                    <a:ext cx="490839" cy="523220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3" name="Rectangle 5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99530" y="2137607"/>
                    <a:ext cx="490839" cy="52322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4" name="Straight Arrow Connector 53"/>
              <p:cNvCxnSpPr>
                <a:stCxn id="42" idx="6"/>
                <a:endCxn id="12" idx="6"/>
              </p:cNvCxnSpPr>
              <p:nvPr/>
            </p:nvCxnSpPr>
            <p:spPr bwMode="auto">
              <a:xfrm>
                <a:off x="3306079" y="3034771"/>
                <a:ext cx="656908" cy="384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Rectangle 62"/>
                  <p:cNvSpPr/>
                  <p:nvPr/>
                </p:nvSpPr>
                <p:spPr>
                  <a:xfrm>
                    <a:off x="6519138" y="3805219"/>
                    <a:ext cx="904671" cy="55226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Rectangle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9138" y="3805219"/>
                    <a:ext cx="904671" cy="55226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Flowchart: Connector 11"/>
              <p:cNvSpPr/>
              <p:nvPr/>
            </p:nvSpPr>
            <p:spPr bwMode="auto">
              <a:xfrm>
                <a:off x="3754788" y="2936590"/>
                <a:ext cx="208199" cy="197130"/>
              </a:xfrm>
              <a:prstGeom prst="flowChartConnector">
                <a:avLst/>
              </a:prstGeom>
              <a:solidFill>
                <a:srgbClr val="FFFF00"/>
              </a:solidFill>
              <a:ln w="12700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 bwMode="auto">
              <a:xfrm flipV="1">
                <a:off x="1895876" y="3572042"/>
                <a:ext cx="299775" cy="176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 flipH="1" flipV="1">
                <a:off x="2157413" y="3018820"/>
                <a:ext cx="7710" cy="553222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>
                <a:off x="2170202" y="3567738"/>
                <a:ext cx="5618" cy="554291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5911220" y="3593634"/>
                <a:ext cx="733420" cy="42785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56" name="Straight Arrow Connector 55"/>
              <p:cNvCxnSpPr/>
              <p:nvPr/>
            </p:nvCxnSpPr>
            <p:spPr bwMode="auto">
              <a:xfrm flipV="1">
                <a:off x="5907395" y="3254756"/>
                <a:ext cx="737245" cy="34443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57" name="Straight Arrow Connector 56"/>
              <p:cNvCxnSpPr>
                <a:endCxn id="12" idx="5"/>
              </p:cNvCxnSpPr>
              <p:nvPr/>
            </p:nvCxnSpPr>
            <p:spPr bwMode="auto">
              <a:xfrm flipH="1" flipV="1">
                <a:off x="3932497" y="3104851"/>
                <a:ext cx="516318" cy="478358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9" name="Curved Right Arrow 58"/>
              <p:cNvSpPr/>
              <p:nvPr/>
            </p:nvSpPr>
            <p:spPr bwMode="auto">
              <a:xfrm rot="1834201">
                <a:off x="3999918" y="3226646"/>
                <a:ext cx="268790" cy="726167"/>
              </a:xfrm>
              <a:prstGeom prst="curvedRightArrow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1" charset="0"/>
                </a:endParaRPr>
              </a:p>
            </p:txBody>
          </p:sp>
        </p:grpSp>
      </p:grpSp>
      <p:sp>
        <p:nvSpPr>
          <p:cNvPr id="64" name="TextBox 63"/>
          <p:cNvSpPr txBox="1"/>
          <p:nvPr/>
        </p:nvSpPr>
        <p:spPr>
          <a:xfrm>
            <a:off x="6295149" y="4339431"/>
            <a:ext cx="27334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0" dirty="0" smtClean="0"/>
              <a:t>α</a:t>
            </a:r>
            <a:r>
              <a:rPr lang="en-US" sz="2000" b="0" dirty="0" smtClean="0"/>
              <a:t>: constant voltage</a:t>
            </a:r>
          </a:p>
          <a:p>
            <a:r>
              <a:rPr lang="en-US" sz="2000" b="0" dirty="0" smtClean="0"/>
              <a:t>w: input-referred noise</a:t>
            </a:r>
          </a:p>
          <a:p>
            <a:r>
              <a:rPr lang="en-US" sz="2000" b="0" dirty="0" smtClean="0"/>
              <a:t>q: quantization noise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9217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SMILE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Unknown error terms in the equations</a:t>
            </a:r>
          </a:p>
          <a:p>
            <a:r>
              <a:rPr lang="en-US" i="1" dirty="0" err="1" smtClean="0">
                <a:solidFill>
                  <a:srgbClr val="FFFF00"/>
                </a:solidFill>
              </a:rPr>
              <a:t>e</a:t>
            </a:r>
            <a:r>
              <a:rPr lang="en-US" sz="1600" i="1" dirty="0" err="1" smtClean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: MSB segment average error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i="1" dirty="0" err="1" smtClean="0">
                <a:solidFill>
                  <a:srgbClr val="FFFF00"/>
                </a:solidFill>
              </a:rPr>
              <a:t>e</a:t>
            </a:r>
            <a:r>
              <a:rPr lang="en-US" sz="1800" i="1" dirty="0" err="1" smtClean="0">
                <a:solidFill>
                  <a:srgbClr val="FFFF00"/>
                </a:solidFill>
              </a:rPr>
              <a:t>I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: ISB segment average error</a:t>
            </a:r>
          </a:p>
          <a:p>
            <a:r>
              <a:rPr lang="en-US" i="1" dirty="0" err="1" smtClean="0">
                <a:solidFill>
                  <a:srgbClr val="FFFF00"/>
                </a:solidFill>
              </a:rPr>
              <a:t>e</a:t>
            </a:r>
            <a:r>
              <a:rPr lang="en-US" sz="1600" i="1" dirty="0" err="1" smtClean="0">
                <a:solidFill>
                  <a:srgbClr val="FFFF00"/>
                </a:solidFill>
              </a:rPr>
              <a:t>L</a:t>
            </a:r>
            <a:r>
              <a:rPr lang="en-US" dirty="0" smtClean="0">
                <a:solidFill>
                  <a:srgbClr val="FFFF00"/>
                </a:solidFill>
              </a:rPr>
              <a:t> : LSB segment average error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71586-368F-B346-A87A-461EF1AAA7D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3216" y="1281970"/>
                <a:ext cx="8957568" cy="19212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400" i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2400" i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0">
                            <a:latin typeface="Cambria Math" panose="02040503050406030204" pitchFamily="18" charset="0"/>
                          </a:rPr>
                          <m:t>α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𝐿𝑆𝐵</m:t>
                            </m:r>
                          </m:sub>
                        </m:sSub>
                      </m:den>
                    </m:f>
                    <m:r>
                      <a:rPr lang="en-US" sz="240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i="0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𝑀𝑆𝐵</m:t>
                            </m:r>
                          </m:sub>
                        </m:sSub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𝐼𝑆𝐵</m:t>
                            </m:r>
                          </m:sub>
                        </m:sSub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𝐿𝑆𝐵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b="1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      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𝑀𝑆𝐵</m:t>
                            </m:r>
                          </m:sub>
                        </m:sSub>
                      </m:e>
                    </m:d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𝐼𝑆𝐵</m:t>
                            </m:r>
                          </m:sub>
                        </m:sSub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</m:sup>
                            </m:sSup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𝐿𝑆𝐵</m:t>
                            </m:r>
                          </m:sub>
                        </m:sSub>
                      </m:e>
                    </m:d>
                  </m:oMath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24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endChr m:val="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sz="2400" i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400" i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sz="2400" i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f>
                      <m:fPr>
                        <m:type m:val="li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𝐿𝑆𝐵</m:t>
                            </m:r>
                          </m:sub>
                        </m:sSub>
                      </m:den>
                    </m:f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6" y="1281970"/>
                <a:ext cx="8957568" cy="192129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eft Arrow 4"/>
          <p:cNvSpPr/>
          <p:nvPr/>
        </p:nvSpPr>
        <p:spPr bwMode="auto">
          <a:xfrm>
            <a:off x="6172200" y="2907792"/>
            <a:ext cx="1033272" cy="182879"/>
          </a:xfrm>
          <a:prstGeom prst="leftArrow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27379" y="2737621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Noise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304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INL segmentation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71586-368F-B346-A87A-461EF1AAA7D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20" y="814013"/>
            <a:ext cx="7620586" cy="553762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 flipH="1">
            <a:off x="1553497" y="2045110"/>
            <a:ext cx="1170038" cy="934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ash"/>
            <a:round/>
            <a:headEnd type="none" w="sm" len="sm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3092239" y="2050030"/>
            <a:ext cx="4773562" cy="9193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ash"/>
            <a:round/>
            <a:headEnd type="none" w="sm" len="sm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1538753" y="3908309"/>
            <a:ext cx="1553486" cy="934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ash"/>
            <a:round/>
            <a:headEnd type="none" w="sm" len="sm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500284" y="3908309"/>
            <a:ext cx="4350773" cy="92423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ysDash"/>
            <a:round/>
            <a:headEnd type="none" w="sm" len="sm"/>
            <a:tailEnd type="triangle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538753" y="1632155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1944331" y="1641987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335165" y="1597743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2733365" y="1582999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3106994" y="1804219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3512572" y="1814051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>
            <a:off x="3903406" y="1769807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4301606" y="1755063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675239" y="1435513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080817" y="1445345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471651" y="1401101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5869851" y="1386357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6263148" y="1612491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6668726" y="1622323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7059560" y="1578079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7457760" y="1563335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1555961" y="3456039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1939420" y="3406879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335163" y="3485537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718624" y="3446207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3124202" y="3323304"/>
            <a:ext cx="38837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571823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SMILE </a:t>
            </a:r>
            <a:r>
              <a:rPr lang="en-US" dirty="0" smtClean="0"/>
              <a:t>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Total # of unknowns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FFFF"/>
                    </a:solidFill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 smtClean="0">
                    <a:solidFill>
                      <a:srgbClr val="FFFFFF"/>
                    </a:solidFill>
                  </a:rPr>
                  <a:t>    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FFFFFF"/>
                    </a:solidFill>
                  </a:rPr>
                  <a:t> 128)</a:t>
                </a:r>
              </a:p>
              <a:p>
                <a:r>
                  <a:rPr lang="en-US" dirty="0" smtClean="0"/>
                  <a:t>Total # of equations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h𝑝𝑐</m:t>
                    </m:r>
                  </m:oMath>
                </a14:m>
                <a:r>
                  <a:rPr lang="en-US" dirty="0" smtClean="0"/>
                  <a:t>                 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0.5=32768)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Use your favorite identification algorithm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12" t="-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71586-368F-B346-A87A-461EF1AAA7D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51276" y="4567178"/>
                <a:ext cx="601768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000" b="0" dirty="0" smtClean="0"/>
                  <a:t> </a:t>
                </a:r>
                <a:endParaRPr lang="en-US" sz="20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US" sz="2000" b="0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2000" b="0" dirty="0" smtClean="0"/>
                  <a:t> </a:t>
                </a:r>
                <a:endParaRPr lang="en-US" sz="2000" b="0" dirty="0"/>
              </a:p>
              <a:p>
                <a:r>
                  <a:rPr lang="en-US" sz="2000" b="0" dirty="0" smtClean="0"/>
                  <a:t>N</a:t>
                </a:r>
              </a:p>
              <a:p>
                <a:r>
                  <a:rPr lang="en-US" sz="2000" b="0" dirty="0" err="1" smtClean="0"/>
                  <a:t>hpc</a:t>
                </a:r>
                <a:endParaRPr lang="en-US" sz="20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276" y="4567178"/>
                <a:ext cx="601768" cy="1631216"/>
              </a:xfrm>
              <a:prstGeom prst="rect">
                <a:avLst/>
              </a:prstGeom>
              <a:blipFill rotWithShape="0">
                <a:blip r:embed="rId3"/>
                <a:stretch>
                  <a:fillRect l="-11224" r="-9184"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6060948" y="4567178"/>
            <a:ext cx="28895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 smtClean="0"/>
              <a:t>: MSB </a:t>
            </a:r>
            <a:r>
              <a:rPr lang="en-US" sz="2000" b="0" dirty="0"/>
              <a:t>segment bits</a:t>
            </a:r>
          </a:p>
          <a:p>
            <a:r>
              <a:rPr lang="en-US" sz="2000" b="0" dirty="0" smtClean="0"/>
              <a:t>: ISB </a:t>
            </a:r>
            <a:r>
              <a:rPr lang="en-US" sz="2000" b="0" dirty="0"/>
              <a:t>segment bits</a:t>
            </a:r>
          </a:p>
          <a:p>
            <a:r>
              <a:rPr lang="en-US" sz="2000" b="0" dirty="0" smtClean="0"/>
              <a:t>: LSB </a:t>
            </a:r>
            <a:r>
              <a:rPr lang="en-US" sz="2000" b="0" dirty="0"/>
              <a:t>segment bits</a:t>
            </a:r>
          </a:p>
          <a:p>
            <a:r>
              <a:rPr lang="en-US" sz="2000" b="0" dirty="0" smtClean="0"/>
              <a:t>: ADC </a:t>
            </a:r>
            <a:r>
              <a:rPr lang="en-US" sz="2000" b="0" dirty="0"/>
              <a:t>resolution</a:t>
            </a:r>
          </a:p>
          <a:p>
            <a:r>
              <a:rPr lang="en-US" sz="2000" b="0" dirty="0" smtClean="0"/>
              <a:t>: Input </a:t>
            </a:r>
            <a:r>
              <a:rPr lang="en-US" sz="2000" b="0" dirty="0"/>
              <a:t>signal hits/code</a:t>
            </a:r>
          </a:p>
        </p:txBody>
      </p:sp>
    </p:spTree>
    <p:extLst>
      <p:ext uri="{BB962C8B-B14F-4D97-AF65-F5344CB8AC3E}">
        <p14:creationId xmlns:p14="http://schemas.microsoft.com/office/powerpoint/2010/main" val="16731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SMILE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254752"/>
          </a:xfrm>
        </p:spPr>
        <p:txBody>
          <a:bodyPr/>
          <a:lstStyle/>
          <a:p>
            <a:r>
              <a:rPr lang="en-US" dirty="0" smtClean="0"/>
              <a:t>Input signal</a:t>
            </a:r>
          </a:p>
          <a:p>
            <a:pPr lvl="1"/>
            <a:r>
              <a:rPr lang="en-US" dirty="0" smtClean="0"/>
              <a:t>Held for two samples</a:t>
            </a:r>
          </a:p>
          <a:p>
            <a:pPr lvl="1"/>
            <a:r>
              <a:rPr lang="en-US" dirty="0" smtClean="0"/>
              <a:t>Ramp </a:t>
            </a:r>
            <a:r>
              <a:rPr lang="en-US" dirty="0"/>
              <a:t>or sine wave for the convenience of implementation</a:t>
            </a:r>
          </a:p>
          <a:p>
            <a:pPr lvl="1"/>
            <a:r>
              <a:rPr lang="en-US" dirty="0" smtClean="0"/>
              <a:t>Cover </a:t>
            </a:r>
            <a:r>
              <a:rPr lang="en-US" dirty="0"/>
              <a:t>most of the input </a:t>
            </a:r>
            <a:r>
              <a:rPr lang="en-US" dirty="0" smtClean="0"/>
              <a:t>range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offset:</a:t>
            </a:r>
          </a:p>
          <a:p>
            <a:pPr lvl="1"/>
            <a:r>
              <a:rPr lang="en-US" dirty="0" smtClean="0"/>
              <a:t>Remains constant</a:t>
            </a:r>
          </a:p>
          <a:p>
            <a:pPr lvl="1"/>
            <a:r>
              <a:rPr lang="en-US" dirty="0" smtClean="0"/>
              <a:t>Identified using the average output difference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71586-368F-B346-A87A-461EF1AAA7D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486400"/>
          </a:xfrm>
        </p:spPr>
        <p:txBody>
          <a:bodyPr/>
          <a:lstStyle/>
          <a:p>
            <a:pPr eaLnBrk="1" hangingPunct="1"/>
            <a:r>
              <a:rPr lang="en-US" dirty="0"/>
              <a:t>For high performance ADCs, the linearity test is time </a:t>
            </a:r>
            <a:r>
              <a:rPr lang="en-US" dirty="0" smtClean="0"/>
              <a:t>consuming</a:t>
            </a:r>
            <a:endParaRPr lang="en-US" dirty="0"/>
          </a:p>
          <a:p>
            <a:pPr eaLnBrk="1" hangingPunct="1"/>
            <a:r>
              <a:rPr lang="en-US" dirty="0"/>
              <a:t>The stimulus </a:t>
            </a:r>
            <a:r>
              <a:rPr lang="en-US" dirty="0" smtClean="0"/>
              <a:t>are </a:t>
            </a:r>
            <a:r>
              <a:rPr lang="en-US" dirty="0"/>
              <a:t>required to be extremely </a:t>
            </a:r>
            <a:r>
              <a:rPr lang="en-US" dirty="0" smtClean="0"/>
              <a:t>linear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new ADC linearity test algorithm is presented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Reduce data acquisition time by &gt;100x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Eliminate the stimulus linearity requirement</a:t>
            </a:r>
          </a:p>
          <a:p>
            <a:pPr lvl="1"/>
            <a:r>
              <a:rPr lang="en-US" sz="2400" dirty="0" smtClean="0">
                <a:solidFill>
                  <a:srgbClr val="FFFF00"/>
                </a:solidFill>
              </a:rPr>
              <a:t>Maintains same or better precision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71586-368F-B346-A87A-461EF1AAA7D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16-bit </a:t>
            </a:r>
            <a:r>
              <a:rPr lang="en-US" dirty="0"/>
              <a:t>SAR ADC model with capacitor mismatches</a:t>
            </a:r>
          </a:p>
          <a:p>
            <a:r>
              <a:rPr lang="en-US" dirty="0" smtClean="0"/>
              <a:t>0.5 LSB input-referred noise</a:t>
            </a:r>
          </a:p>
          <a:p>
            <a:r>
              <a:rPr lang="en-US" dirty="0" smtClean="0"/>
              <a:t>Nonlinear ramp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71586-368F-B346-A87A-461EF1AAA7D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8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</a:t>
            </a:r>
            <a:r>
              <a:rPr lang="en-US" dirty="0"/>
              <a:t>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1 hit/code nonlinear </a:t>
            </a:r>
            <a:r>
              <a:rPr lang="en-US" dirty="0" smtClean="0"/>
              <a:t>ramps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71586-368F-B346-A87A-461EF1AAA7D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707481"/>
            <a:ext cx="4810112" cy="36036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184" y="2707481"/>
            <a:ext cx="4774069" cy="35766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37564" t="93137" r="29644" b="-749"/>
          <a:stretch/>
        </p:blipFill>
        <p:spPr>
          <a:xfrm>
            <a:off x="6256020" y="6050280"/>
            <a:ext cx="157734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6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3284" y="2707480"/>
            <a:ext cx="4774066" cy="35766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4" y="2736850"/>
            <a:ext cx="4769005" cy="3572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</a:t>
            </a:r>
            <a:r>
              <a:rPr lang="en-US" dirty="0"/>
              <a:t>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¼ hit/code </a:t>
            </a:r>
            <a:r>
              <a:rPr lang="en-US" dirty="0"/>
              <a:t>nonlinear </a:t>
            </a:r>
            <a:r>
              <a:rPr lang="en-US" dirty="0" smtClean="0"/>
              <a:t>ramps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71586-368F-B346-A87A-461EF1AAA7D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7564" t="93137" r="29644" b="-749"/>
          <a:stretch/>
        </p:blipFill>
        <p:spPr>
          <a:xfrm>
            <a:off x="6256020" y="6050280"/>
            <a:ext cx="157734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059" y="2780003"/>
            <a:ext cx="5016486" cy="3758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</a:t>
            </a:r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simulations (randomly generated ADC)</a:t>
            </a:r>
          </a:p>
          <a:p>
            <a:r>
              <a:rPr lang="en-US" dirty="0" smtClean="0"/>
              <a:t>Two 1 hit/code nonlinear ramps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71586-368F-B346-A87A-461EF1AAA7D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981" y="2820258"/>
            <a:ext cx="4950918" cy="370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1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625" y="2766946"/>
            <a:ext cx="4995253" cy="3742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159" y="2829696"/>
            <a:ext cx="4948110" cy="3707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</a:t>
            </a:r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simulations (randomly generated ADC)</a:t>
            </a:r>
          </a:p>
          <a:p>
            <a:r>
              <a:rPr lang="en-US" dirty="0"/>
              <a:t>Two </a:t>
            </a:r>
            <a:r>
              <a:rPr lang="en-US" dirty="0" smtClean="0"/>
              <a:t>1/4 </a:t>
            </a:r>
            <a:r>
              <a:rPr lang="en-US" dirty="0"/>
              <a:t>hit/code nonlinear ramps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71586-368F-B346-A87A-461EF1AAA7D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stimulus’ linearity is relaxed</a:t>
            </a:r>
          </a:p>
          <a:p>
            <a:r>
              <a:rPr lang="en-US" dirty="0" smtClean="0"/>
              <a:t>Test time is significantly reduced</a:t>
            </a:r>
          </a:p>
          <a:p>
            <a:r>
              <a:rPr lang="en-US" dirty="0" smtClean="0"/>
              <a:t>Achieve better test accuracy and coverage</a:t>
            </a:r>
          </a:p>
          <a:p>
            <a:r>
              <a:rPr lang="en-US" dirty="0" smtClean="0"/>
              <a:t>BIST solution to embedded ADC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71586-368F-B346-A87A-461EF1AAA7D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1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New Algorithm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new algorithm proposed in this project is to combine the ultra-fast and accurate linearity test methodology with the nonlinear excitation approach.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target is to obtain ultra-fast and accurate linearity test results of ADCs with imprecise instruments.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By applying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uSMILE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algorithm, a 16-bit ADC can be divided into 3 segments (MSB, ISB and LSB). For each segment, certain number of parameters need to be solved. After getting all the parameters, full-code INL can be constructed.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78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352800"/>
            <a:ext cx="7391400" cy="284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Implementation in SAR ADC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each input signal, the ADC samples it twice. In the two samplings, 3 capacitors are selected to connect either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Vref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or GND.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After sampling, the ADC will continue its conversion as a normal SAR ADC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43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Conversion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the an input signal, in the first conversion: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connect the 3 selected capacitor to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Vref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all others to Vin during sampling phase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Conversion phase is the same as a normal SAR ADC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Output value ys1 is obtained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00400"/>
            <a:ext cx="7315200" cy="312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905000" y="4800600"/>
            <a:ext cx="533400" cy="10668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19400" y="4800600"/>
            <a:ext cx="533400" cy="10668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24400" y="4800600"/>
            <a:ext cx="533400" cy="10668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380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Conversion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Charge on the top plate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2800" dirty="0" smtClean="0"/>
              <a:t>		(</a:t>
            </a:r>
            <a:r>
              <a:rPr lang="en-US" sz="2800" dirty="0" err="1" smtClean="0"/>
              <a:t>C</a:t>
            </a:r>
            <a:r>
              <a:rPr lang="en-US" sz="1600" dirty="0" err="1" smtClean="0"/>
              <a:t>eq</a:t>
            </a:r>
            <a:r>
              <a:rPr lang="en-US" sz="2800" dirty="0" smtClean="0"/>
              <a:t> is the equivalent capacitance without the split capacitor)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24200"/>
            <a:ext cx="7315200" cy="312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905000" y="4800600"/>
            <a:ext cx="533400" cy="10668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19400" y="4800600"/>
            <a:ext cx="533400" cy="10668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724400" y="4800600"/>
            <a:ext cx="533400" cy="10668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>
            <p:extLst/>
          </p:nvPr>
        </p:nvGraphicFramePr>
        <p:xfrm>
          <a:off x="914400" y="1600200"/>
          <a:ext cx="762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3975100" imgH="241300" progId="Equation.DSMT4">
                  <p:embed/>
                </p:oleObj>
              </mc:Choice>
              <mc:Fallback>
                <p:oleObj name="Equation" r:id="rId4" imgW="3975100" imgH="241300" progId="Equation.DSMT4">
                  <p:embed/>
                  <p:pic>
                    <p:nvPicPr>
                      <p:cNvPr id="3174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00200"/>
                        <a:ext cx="7620000" cy="457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5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D03387-1ABD-C146-B89A-0A3314BB53D5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Ultrafast linearity test algorithm</a:t>
            </a:r>
          </a:p>
          <a:p>
            <a:r>
              <a:rPr lang="en-US" dirty="0" smtClean="0"/>
              <a:t>Simulation Results</a:t>
            </a:r>
          </a:p>
          <a:p>
            <a:r>
              <a:rPr lang="en-US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First Conversion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sampling , all capacitors are connected to GND but C1 (MSB) is connected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Vref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normal SAR ADC conversion.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sampled voltage on the top plate is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ADC will evaluate the voltage and the output of the first conversion is: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extLst/>
          </p:nvPr>
        </p:nvGraphicFramePr>
        <p:xfrm>
          <a:off x="838200" y="2895600"/>
          <a:ext cx="8001000" cy="91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3" imgW="4101840" imgH="469800" progId="Equation.DSMT4">
                  <p:embed/>
                </p:oleObj>
              </mc:Choice>
              <mc:Fallback>
                <p:oleObj name="Equation" r:id="rId3" imgW="4101840" imgH="469800" progId="Equation.DSMT4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95600"/>
                        <a:ext cx="8001000" cy="9165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/>
          </p:nvPr>
        </p:nvGraphicFramePr>
        <p:xfrm>
          <a:off x="685800" y="4889500"/>
          <a:ext cx="821166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Equation" r:id="rId5" imgW="4000320" imgH="736560" progId="Equation.DSMT4">
                  <p:embed/>
                </p:oleObj>
              </mc:Choice>
              <mc:Fallback>
                <p:oleObj name="Equation" r:id="rId5" imgW="4000320" imgH="736560" progId="Equation.DSMT4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89500"/>
                        <a:ext cx="8211665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330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Second Conversion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 the same input, in the second conversion: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connect the 3 selected capacitor to GND and all others to Vin during sampling phase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Conversion phase is the same as a normal SAR ADC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Output value ys2 is obtained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7924800" cy="289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981200" y="4953000"/>
            <a:ext cx="533400" cy="10668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4953000"/>
            <a:ext cx="533400" cy="10668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53000" y="4953000"/>
            <a:ext cx="533400" cy="10668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75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Second Conversion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Charge on the top plate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0"/>
            <a:ext cx="7924800" cy="289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981200" y="4953000"/>
            <a:ext cx="533400" cy="10668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95600" y="4953000"/>
            <a:ext cx="533400" cy="10668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53000" y="4953000"/>
            <a:ext cx="533400" cy="106680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>
            <p:extLst/>
          </p:nvPr>
        </p:nvGraphicFramePr>
        <p:xfrm>
          <a:off x="1066800" y="1752600"/>
          <a:ext cx="5334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4" imgW="2387600" imgH="241300" progId="Equation.DSMT4">
                  <p:embed/>
                </p:oleObj>
              </mc:Choice>
              <mc:Fallback>
                <p:oleObj name="Equation" r:id="rId4" imgW="2387600" imgH="241300" progId="Equation.DSMT4">
                  <p:embed/>
                  <p:pic>
                    <p:nvPicPr>
                      <p:cNvPr id="2969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752600"/>
                        <a:ext cx="5334000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1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Second Conversion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452596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sampling , all capacitors are connected to GND but C1 (MSB) is connected to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Vref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for normal SAR ADC conversion.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sampled voltage on the top plate is 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ADC will evaluate the voltage and the output of the first conversion is: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>
            <p:extLst/>
          </p:nvPr>
        </p:nvGraphicFramePr>
        <p:xfrm>
          <a:off x="958850" y="2743200"/>
          <a:ext cx="5670550" cy="1081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2463480" imgH="469800" progId="Equation.DSMT4">
                  <p:embed/>
                </p:oleObj>
              </mc:Choice>
              <mc:Fallback>
                <p:oleObj name="Equation" r:id="rId3" imgW="2463480" imgH="469800" progId="Equation.DSMT4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2743200"/>
                        <a:ext cx="5670550" cy="10818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/>
          </p:nvPr>
        </p:nvGraphicFramePr>
        <p:xfrm>
          <a:off x="304800" y="4724400"/>
          <a:ext cx="8534400" cy="1018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5" imgW="3936960" imgH="469800" progId="Equation.DSMT4">
                  <p:embed/>
                </p:oleObj>
              </mc:Choice>
              <mc:Fallback>
                <p:oleObj name="Equation" r:id="rId5" imgW="3936960" imgH="469800" progId="Equation.DSMT4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724400"/>
                        <a:ext cx="8534400" cy="1018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945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Output Data Processing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difference between the equivalent input Vin1 and Vin2 is: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extLst/>
          </p:nvPr>
        </p:nvGraphicFramePr>
        <p:xfrm>
          <a:off x="304799" y="2286000"/>
          <a:ext cx="8680785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3" imgW="4457520" imgH="1447560" progId="Equation.DSMT4">
                  <p:embed/>
                </p:oleObj>
              </mc:Choice>
              <mc:Fallback>
                <p:oleObj name="Equation" r:id="rId3" imgW="4457520" imgH="1447560" progId="Equation.DSMT4">
                  <p:embed/>
                  <p:pic>
                    <p:nvPicPr>
                      <p:cNvPr id="35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99" y="2286000"/>
                        <a:ext cx="8680785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82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Output Data Processing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054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difference between the equivalent input Vin1 and Vin2 is: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So, there is a constant offset between the two sampled voltage.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corresponding digital output value for the offset amount is approximately equal to the digital code for the three capacitors (in this case, it is 2^10 + 2^5 + 2^0).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this digital value as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ycc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2^10 + 2^5 + 2^0.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extLst/>
          </p:nvPr>
        </p:nvGraphicFramePr>
        <p:xfrm>
          <a:off x="304800" y="1524000"/>
          <a:ext cx="89154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3" imgW="4457520" imgH="1447560" progId="Equation.DSMT4">
                  <p:embed/>
                </p:oleObj>
              </mc:Choice>
              <mc:Fallback>
                <p:oleObj name="Equation" r:id="rId3" imgW="4457520" imgH="1447560" progId="Equation.DSMT4">
                  <p:embed/>
                  <p:pic>
                    <p:nvPicPr>
                      <p:cNvPr id="35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0"/>
                        <a:ext cx="89154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59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Output Data Processing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Due to the nonlinearity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ADC, the digital output will include the nonlinearity component (INL).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 the first conversion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Similarly, for the second conversion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-INLv1 and INLv2 are INL in term of voltage</a:t>
            </a:r>
          </a:p>
          <a:p>
            <a:pPr algn="r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-INL1 and INL2 are INL in terms of LSB   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62000" y="2438400"/>
          <a:ext cx="744093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3" imgW="3720960" imgH="457200" progId="Equation.DSMT4">
                  <p:embed/>
                </p:oleObj>
              </mc:Choice>
              <mc:Fallback>
                <p:oleObj name="Equation" r:id="rId3" imgW="372096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7440930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>
            <p:extLst/>
          </p:nvPr>
        </p:nvGraphicFramePr>
        <p:xfrm>
          <a:off x="838200" y="4114800"/>
          <a:ext cx="7315200" cy="477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5" imgW="3504960" imgH="228600" progId="Equation.DSMT4">
                  <p:embed/>
                </p:oleObj>
              </mc:Choice>
              <mc:Fallback>
                <p:oleObj name="Equation" r:id="rId5" imgW="3504960" imgH="228600" progId="Equation.DSMT4">
                  <p:embed/>
                  <p:pic>
                    <p:nvPicPr>
                      <p:cNvPr id="36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14800"/>
                        <a:ext cx="7315200" cy="4772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Subtracting removes Vin from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Eq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05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Take the difference of ys1 and ys2: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difference of two white noise is still white noise with variance doubled.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When the noise is at a certain amount of level, the quantization noise can be whiten so than all noise all white. Under this assumption, the total noise can be expressed as one noise.             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88963" y="2041525"/>
          <a:ext cx="815340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3" imgW="4889160" imgH="660240" progId="Equation.DSMT4">
                  <p:embed/>
                </p:oleObj>
              </mc:Choice>
              <mc:Fallback>
                <p:oleObj name="Equation" r:id="rId3" imgW="4889160" imgH="66024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2041525"/>
                        <a:ext cx="8153400" cy="110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3"/>
          <p:cNvGraphicFramePr>
            <a:graphicFrameLocks noChangeAspect="1"/>
          </p:cNvGraphicFramePr>
          <p:nvPr/>
        </p:nvGraphicFramePr>
        <p:xfrm>
          <a:off x="2286000" y="5791200"/>
          <a:ext cx="444341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5" imgW="2666880" imgH="431640" progId="Equation.DSMT4">
                  <p:embed/>
                </p:oleObj>
              </mc:Choice>
              <mc:Fallback>
                <p:oleObj name="Equation" r:id="rId5" imgW="2666880" imgH="431640" progId="Equation.DSMT4">
                  <p:embed/>
                  <p:pic>
                    <p:nvPicPr>
                      <p:cNvPr id="389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791200"/>
                        <a:ext cx="4443412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397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Write in Least Square form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Apply the segmentation concept and move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ycc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to the left side.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INLM, INLI and INLL are the parameters in the each segments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uSMILE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algorithm).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using a H matrix to represent the above equation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/>
          </p:nvPr>
        </p:nvGraphicFramePr>
        <p:xfrm>
          <a:off x="2057400" y="3449637"/>
          <a:ext cx="4964113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3" imgW="3644640" imgH="2108160" progId="Equation.DSMT4">
                  <p:embed/>
                </p:oleObj>
              </mc:Choice>
              <mc:Fallback>
                <p:oleObj name="Equation" r:id="rId3" imgW="3644640" imgH="2108160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449637"/>
                        <a:ext cx="4964113" cy="287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/>
          </p:nvPr>
        </p:nvGraphicFramePr>
        <p:xfrm>
          <a:off x="838200" y="2286000"/>
          <a:ext cx="8001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5" imgW="4572000" imgH="228600" progId="Equation.DSMT4">
                  <p:embed/>
                </p:oleObj>
              </mc:Choice>
              <mc:Fallback>
                <p:oleObj name="Equation" r:id="rId5" imgW="4572000" imgH="228600" progId="Equation.DSMT4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286000"/>
                        <a:ext cx="8001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Implementation in SAR ADC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Least square method can be used to solve the equation.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Define                              , the parameters can be found by the following equation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073400" y="3276600"/>
          <a:ext cx="2628900" cy="287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Equation" r:id="rId3" imgW="1930320" imgH="2108160" progId="Equation.DSMT4">
                  <p:embed/>
                </p:oleObj>
              </mc:Choice>
              <mc:Fallback>
                <p:oleObj name="Equation" r:id="rId3" imgW="1930320" imgH="2108160" progId="Equation.DSMT4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3400" y="3276600"/>
                        <a:ext cx="2628900" cy="287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720850" y="2057400"/>
          <a:ext cx="1708150" cy="257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Equation" r:id="rId5" imgW="1346040" imgH="203040" progId="Equation.DSMT4">
                  <p:embed/>
                </p:oleObj>
              </mc:Choice>
              <mc:Fallback>
                <p:oleObj name="Equation" r:id="rId5" imgW="1346040" imgH="203040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2057400"/>
                        <a:ext cx="1708150" cy="2578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9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CF4D94-D961-2248-ADD4-2FE672F61C64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6438" y="1176895"/>
            <a:ext cx="7772400" cy="4929187"/>
          </a:xfrm>
        </p:spPr>
        <p:txBody>
          <a:bodyPr/>
          <a:lstStyle/>
          <a:p>
            <a:pPr eaLnBrk="1" hangingPunct="1"/>
            <a:r>
              <a:rPr lang="en-US" dirty="0" smtClean="0"/>
              <a:t>Standard ADC Linearity Test (histogram)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989249" y="2395492"/>
            <a:ext cx="7360809" cy="3852908"/>
            <a:chOff x="341193" y="1399941"/>
            <a:chExt cx="7360809" cy="3852908"/>
          </a:xfrm>
          <a:noFill/>
        </p:grpSpPr>
        <p:sp>
          <p:nvSpPr>
            <p:cNvPr id="26" name="Rounded Rectangle 25"/>
            <p:cNvSpPr/>
            <p:nvPr/>
          </p:nvSpPr>
          <p:spPr bwMode="auto">
            <a:xfrm>
              <a:off x="341193" y="1869742"/>
              <a:ext cx="1583141" cy="1555845"/>
            </a:xfrm>
            <a:prstGeom prst="roundRect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Accurate source</a:t>
              </a:r>
            </a:p>
          </p:txBody>
        </p:sp>
        <p:sp>
          <p:nvSpPr>
            <p:cNvPr id="27" name="Pentagon 26"/>
            <p:cNvSpPr/>
            <p:nvPr/>
          </p:nvSpPr>
          <p:spPr bwMode="auto">
            <a:xfrm flipH="1">
              <a:off x="2813714" y="2149520"/>
              <a:ext cx="1407994" cy="996287"/>
            </a:xfrm>
            <a:prstGeom prst="homePlate">
              <a:avLst>
                <a:gd name="adj" fmla="val 65068"/>
              </a:avLst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charset="0"/>
                </a:rPr>
                <a:t>ADC</a:t>
              </a:r>
            </a:p>
          </p:txBody>
        </p:sp>
        <p:cxnSp>
          <p:nvCxnSpPr>
            <p:cNvPr id="28" name="Straight Arrow Connector 27"/>
            <p:cNvCxnSpPr>
              <a:stCxn id="26" idx="3"/>
              <a:endCxn id="27" idx="3"/>
            </p:cNvCxnSpPr>
            <p:nvPr/>
          </p:nvCxnSpPr>
          <p:spPr bwMode="auto">
            <a:xfrm flipV="1">
              <a:off x="1924334" y="2647664"/>
              <a:ext cx="889380" cy="1"/>
            </a:xfrm>
            <a:prstGeom prst="straightConnector1">
              <a:avLst/>
            </a:prstGeom>
            <a:grpFill/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29" name="Straight Arrow Connector 28"/>
            <p:cNvCxnSpPr/>
            <p:nvPr/>
          </p:nvCxnSpPr>
          <p:spPr bwMode="auto">
            <a:xfrm flipV="1">
              <a:off x="4192139" y="2647662"/>
              <a:ext cx="889380" cy="1"/>
            </a:xfrm>
            <a:prstGeom prst="straightConnector1">
              <a:avLst/>
            </a:prstGeom>
            <a:grpFill/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0" name="TextBox 29"/>
            <p:cNvSpPr txBox="1"/>
            <p:nvPr/>
          </p:nvSpPr>
          <p:spPr>
            <a:xfrm>
              <a:off x="5936775" y="1399941"/>
              <a:ext cx="1765227" cy="255454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0" dirty="0">
                  <a:solidFill>
                    <a:srgbClr val="FFFFFF"/>
                  </a:solidFill>
                </a:rPr>
                <a:t>h</a:t>
              </a:r>
              <a:r>
                <a:rPr lang="en-US" b="0" dirty="0" smtClean="0">
                  <a:solidFill>
                    <a:srgbClr val="FFFFFF"/>
                  </a:solidFill>
                </a:rPr>
                <a:t>istogram</a:t>
              </a:r>
            </a:p>
            <a:p>
              <a:pPr algn="ctr"/>
              <a:endParaRPr lang="en-US" sz="3200" b="0" dirty="0" smtClean="0">
                <a:solidFill>
                  <a:srgbClr val="FFFFFF"/>
                </a:solidFill>
              </a:endParaRPr>
            </a:p>
            <a:p>
              <a:pPr algn="ctr"/>
              <a:r>
                <a:rPr lang="en-US" sz="2400" b="0" dirty="0">
                  <a:solidFill>
                    <a:srgbClr val="FFFFFF"/>
                  </a:solidFill>
                </a:rPr>
                <a:t>h</a:t>
              </a:r>
              <a:r>
                <a:rPr lang="en-US" sz="2400" b="0" dirty="0" smtClean="0">
                  <a:solidFill>
                    <a:srgbClr val="FFFFFF"/>
                  </a:solidFill>
                </a:rPr>
                <a:t>(k-1)</a:t>
              </a:r>
            </a:p>
            <a:p>
              <a:pPr algn="ctr"/>
              <a:r>
                <a:rPr lang="en-US" sz="2400" b="0" dirty="0" smtClean="0">
                  <a:solidFill>
                    <a:srgbClr val="FFFFFF"/>
                  </a:solidFill>
                </a:rPr>
                <a:t>h(k)</a:t>
              </a:r>
            </a:p>
            <a:p>
              <a:pPr algn="ctr"/>
              <a:r>
                <a:rPr lang="en-US" sz="2400" b="0" dirty="0" smtClean="0">
                  <a:solidFill>
                    <a:srgbClr val="FFFFFF"/>
                  </a:solidFill>
                </a:rPr>
                <a:t>h(k+1)</a:t>
              </a:r>
            </a:p>
            <a:p>
              <a:pPr algn="ctr"/>
              <a:endParaRPr lang="en-US" b="0" dirty="0" smtClean="0">
                <a:solidFill>
                  <a:srgbClr val="FFFFFF"/>
                </a:solidFill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flipV="1">
              <a:off x="4985983" y="1629868"/>
              <a:ext cx="889380" cy="1017795"/>
            </a:xfrm>
            <a:prstGeom prst="straightConnector1">
              <a:avLst/>
            </a:prstGeom>
            <a:grpFill/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V="1">
              <a:off x="4985983" y="2647665"/>
              <a:ext cx="889380" cy="1"/>
            </a:xfrm>
            <a:prstGeom prst="straightConnector1">
              <a:avLst/>
            </a:prstGeom>
            <a:grpFill/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 flipV="1">
              <a:off x="4985983" y="2429301"/>
              <a:ext cx="889380" cy="206986"/>
            </a:xfrm>
            <a:prstGeom prst="straightConnector1">
              <a:avLst/>
            </a:prstGeom>
            <a:grpFill/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4985983" y="2677230"/>
              <a:ext cx="889380" cy="175148"/>
            </a:xfrm>
            <a:prstGeom prst="straightConnector1">
              <a:avLst/>
            </a:prstGeom>
            <a:grpFill/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5025793" y="2677230"/>
              <a:ext cx="849570" cy="1144139"/>
            </a:xfrm>
            <a:prstGeom prst="straightConnector1">
              <a:avLst/>
            </a:prstGeom>
            <a:grpFill/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5590531" y="1830878"/>
              <a:ext cx="29848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0" dirty="0" smtClean="0">
                  <a:solidFill>
                    <a:srgbClr val="FFFFFF"/>
                  </a:solidFill>
                </a:rPr>
                <a:t>⁞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579155" y="2938638"/>
              <a:ext cx="29848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0" dirty="0" smtClean="0">
                  <a:solidFill>
                    <a:srgbClr val="FFFFFF"/>
                  </a:solidFill>
                </a:rPr>
                <a:t>⁞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24334" y="2014926"/>
              <a:ext cx="684803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0" dirty="0" smtClean="0">
                  <a:solidFill>
                    <a:srgbClr val="FFFFFF"/>
                  </a:solidFill>
                </a:rPr>
                <a:t>f(t)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51418" y="2010992"/>
              <a:ext cx="867545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0" dirty="0">
                  <a:solidFill>
                    <a:srgbClr val="FFFFFF"/>
                  </a:solidFill>
                </a:rPr>
                <a:t>C</a:t>
              </a:r>
              <a:r>
                <a:rPr lang="en-US" sz="3200" b="0" dirty="0" smtClean="0">
                  <a:solidFill>
                    <a:srgbClr val="FFFFFF"/>
                  </a:solidFill>
                </a:rPr>
                <a:t>(t)</a:t>
              </a:r>
            </a:p>
          </p:txBody>
        </p:sp>
        <p:sp>
          <p:nvSpPr>
            <p:cNvPr id="40" name="Bent Arrow 39"/>
            <p:cNvSpPr/>
            <p:nvPr/>
          </p:nvSpPr>
          <p:spPr bwMode="auto">
            <a:xfrm rot="10800000">
              <a:off x="5875362" y="3695314"/>
              <a:ext cx="1235121" cy="1351128"/>
            </a:xfrm>
            <a:prstGeom prst="bentArrow">
              <a:avLst/>
            </a:prstGeom>
            <a:grpFill/>
            <a:ln w="285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  <p:pic>
          <p:nvPicPr>
            <p:cNvPr id="41" name="Picture 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074" y="3990786"/>
              <a:ext cx="4292697" cy="12620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4219719" y="1449583"/>
              <a:ext cx="1021433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0" dirty="0" smtClean="0">
                  <a:solidFill>
                    <a:srgbClr val="FFFFFF"/>
                  </a:solidFill>
                </a:rPr>
                <a:t>H*2</a:t>
              </a:r>
              <a:r>
                <a:rPr lang="en-US" sz="3200" b="0" baseline="46000" dirty="0" smtClean="0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10483" y="3664114"/>
              <a:ext cx="564578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0" dirty="0" smtClean="0">
                  <a:solidFill>
                    <a:srgbClr val="FFFFFF"/>
                  </a:solidFill>
                </a:rPr>
                <a:t>2</a:t>
              </a:r>
              <a:r>
                <a:rPr lang="en-US" sz="3200" b="0" baseline="46000" dirty="0" smtClean="0">
                  <a:solidFill>
                    <a:srgbClr val="FFFFFF"/>
                  </a:solidFill>
                </a:rPr>
                <a:t>n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722726" y="4081601"/>
              <a:ext cx="564578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b="0" dirty="0" smtClean="0">
                  <a:solidFill>
                    <a:srgbClr val="FFFFFF"/>
                  </a:solidFill>
                </a:rPr>
                <a:t>2</a:t>
              </a:r>
              <a:r>
                <a:rPr lang="en-US" sz="3200" b="0" baseline="46000" dirty="0" smtClean="0">
                  <a:solidFill>
                    <a:srgbClr val="FFFFFF"/>
                  </a:solidFill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Nonlinear Ramp Input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subtracting the two sampled voltage, the nonlinearity in the input signal is removed.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input signal need to be held for two conversions.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simple DAC can be used as the signal generator (the DAC doesn’t need to be a good DAC)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7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Least Square Reformulation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proposed algorithm, least square method is used to compute the final results.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the previous equations, we have many parameters to be solved.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Matrix inversion and multiplication is involved. It requires a long computation time and data storage.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276600" y="2895600"/>
          <a:ext cx="2489200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Equation" r:id="rId3" imgW="1828800" imgH="711000" progId="Equation.DSMT4">
                  <p:embed/>
                </p:oleObj>
              </mc:Choice>
              <mc:Fallback>
                <p:oleObj name="Equation" r:id="rId3" imgW="1828800" imgH="711000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895600"/>
                        <a:ext cx="2489200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196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Least Square Reformulation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reduce the computation time and data storage, the least square is reformulated.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the following equation: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Multiply both size by        , the equation becomes: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and         can be constructed during the data acquisition, so that the ADC output doesn’t need to be stored.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3276600" y="2514600"/>
          <a:ext cx="153987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" name="Equation" r:id="rId3" imgW="1130040" imgH="711000" progId="Equation.DSMT4">
                  <p:embed/>
                </p:oleObj>
              </mc:Choice>
              <mc:Fallback>
                <p:oleObj name="Equation" r:id="rId3" imgW="1130040" imgH="711000" progId="Equation.DSMT4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514600"/>
                        <a:ext cx="153987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3124200" y="3810000"/>
          <a:ext cx="381000" cy="300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Equation" r:id="rId5" imgW="241200" imgH="190440" progId="Equation.DSMT4">
                  <p:embed/>
                </p:oleObj>
              </mc:Choice>
              <mc:Fallback>
                <p:oleObj name="Equation" r:id="rId5" imgW="241200" imgH="190440" progId="Equation.DSMT4">
                  <p:embed/>
                  <p:pic>
                    <p:nvPicPr>
                      <p:cNvPr id="7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10000"/>
                        <a:ext cx="381000" cy="3007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3200400" y="4267200"/>
          <a:ext cx="207645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7" imgW="1523880" imgH="711000" progId="Equation.DSMT4">
                  <p:embed/>
                </p:oleObj>
              </mc:Choice>
              <mc:Fallback>
                <p:oleObj name="Equation" r:id="rId7" imgW="1523880" imgH="711000" progId="Equation.DSMT4">
                  <p:embed/>
                  <p:pic>
                    <p:nvPicPr>
                      <p:cNvPr id="7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267200"/>
                        <a:ext cx="2076450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838200" y="5237747"/>
          <a:ext cx="685800" cy="324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Equation" r:id="rId9" imgW="482400" imgH="228600" progId="Equation.DSMT4">
                  <p:embed/>
                </p:oleObj>
              </mc:Choice>
              <mc:Fallback>
                <p:oleObj name="Equation" r:id="rId9" imgW="482400" imgH="228600" progId="Equation.DSMT4">
                  <p:embed/>
                  <p:pic>
                    <p:nvPicPr>
                      <p:cNvPr id="71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237747"/>
                        <a:ext cx="685800" cy="324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1981200" y="5295900"/>
          <a:ext cx="533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Equation" r:id="rId11" imgW="380880" imgH="190440" progId="Equation.DSMT4">
                  <p:embed/>
                </p:oleObj>
              </mc:Choice>
              <mc:Fallback>
                <p:oleObj name="Equation" r:id="rId11" imgW="380880" imgH="190440" progId="Equation.DSMT4">
                  <p:embed/>
                  <p:pic>
                    <p:nvPicPr>
                      <p:cNvPr id="71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295900"/>
                        <a:ext cx="5334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102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868362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Block Diagonal by Proper Reformulation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Due to characteristics of the H matrix, most values in the upper right and lower left of           are 0s.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>
            <p:extLst/>
          </p:nvPr>
        </p:nvGraphicFramePr>
        <p:xfrm>
          <a:off x="2209800" y="1447800"/>
          <a:ext cx="5334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" name="Equation" r:id="rId3" imgW="380880" imgH="190440" progId="Equation.DSMT4">
                  <p:embed/>
                </p:oleObj>
              </mc:Choice>
              <mc:Fallback>
                <p:oleObj name="Equation" r:id="rId3" imgW="380880" imgH="190440" progId="Equation.DSMT4">
                  <p:embed/>
                  <p:pic>
                    <p:nvPicPr>
                      <p:cNvPr id="81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47800"/>
                        <a:ext cx="5334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0574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2819399" y="2514600"/>
          <a:ext cx="8622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Equation" r:id="rId6" imgW="545760" imgH="241200" progId="Equation.DSMT4">
                  <p:embed/>
                </p:oleObj>
              </mc:Choice>
              <mc:Fallback>
                <p:oleObj name="Equation" r:id="rId6" imgW="545760" imgH="2412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399" y="2514600"/>
                        <a:ext cx="86226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>
            <p:extLst/>
          </p:nvPr>
        </p:nvGraphicFramePr>
        <p:xfrm>
          <a:off x="4184650" y="3886200"/>
          <a:ext cx="7207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8" imgW="457200" imgH="241200" progId="Equation.DSMT4">
                  <p:embed/>
                </p:oleObj>
              </mc:Choice>
              <mc:Fallback>
                <p:oleObj name="Equation" r:id="rId8" imgW="457200" imgH="241200" progId="Equation.DSMT4">
                  <p:embed/>
                  <p:pic>
                    <p:nvPicPr>
                      <p:cNvPr id="820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650" y="3886200"/>
                        <a:ext cx="7207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>
            <p:extLst/>
          </p:nvPr>
        </p:nvGraphicFramePr>
        <p:xfrm>
          <a:off x="5459413" y="5181600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2" name="Equation" r:id="rId10" imgW="482400" imgH="241200" progId="Equation.DSMT4">
                  <p:embed/>
                </p:oleObj>
              </mc:Choice>
              <mc:Fallback>
                <p:oleObj name="Equation" r:id="rId10" imgW="482400" imgH="241200" progId="Equation.DSMT4">
                  <p:embed/>
                  <p:pic>
                    <p:nvPicPr>
                      <p:cNvPr id="820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5181600"/>
                        <a:ext cx="762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4" name="Object 12"/>
          <p:cNvGraphicFramePr>
            <a:graphicFrameLocks noChangeAspect="1"/>
          </p:cNvGraphicFramePr>
          <p:nvPr>
            <p:extLst/>
          </p:nvPr>
        </p:nvGraphicFramePr>
        <p:xfrm>
          <a:off x="6858000" y="2667000"/>
          <a:ext cx="91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Equation" r:id="rId12" imgW="380880" imgH="190440" progId="Equation.DSMT4">
                  <p:embed/>
                </p:oleObj>
              </mc:Choice>
              <mc:Fallback>
                <p:oleObj name="Equation" r:id="rId12" imgW="380880" imgH="190440" progId="Equation.DSMT4">
                  <p:embed/>
                  <p:pic>
                    <p:nvPicPr>
                      <p:cNvPr id="820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667000"/>
                        <a:ext cx="914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6" name="Object 14"/>
          <p:cNvGraphicFramePr>
            <a:graphicFrameLocks noChangeAspect="1"/>
          </p:cNvGraphicFramePr>
          <p:nvPr>
            <p:extLst/>
          </p:nvPr>
        </p:nvGraphicFramePr>
        <p:xfrm>
          <a:off x="2590800" y="4968875"/>
          <a:ext cx="1068387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4" name="Equation" r:id="rId13" imgW="444240" imgH="406080" progId="Equation.DSMT4">
                  <p:embed/>
                </p:oleObj>
              </mc:Choice>
              <mc:Fallback>
                <p:oleObj name="Equation" r:id="rId13" imgW="444240" imgH="406080" progId="Equation.DSMT4">
                  <p:embed/>
                  <p:pic>
                    <p:nvPicPr>
                      <p:cNvPr id="82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68875"/>
                        <a:ext cx="1068387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7" name="Object 15"/>
          <p:cNvGraphicFramePr>
            <a:graphicFrameLocks noChangeAspect="1"/>
          </p:cNvGraphicFramePr>
          <p:nvPr>
            <p:extLst/>
          </p:nvPr>
        </p:nvGraphicFramePr>
        <p:xfrm>
          <a:off x="5302250" y="2286000"/>
          <a:ext cx="9461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5" name="Equation" r:id="rId15" imgW="393480" imgH="406080" progId="Equation.DSMT4">
                  <p:embed/>
                </p:oleObj>
              </mc:Choice>
              <mc:Fallback>
                <p:oleObj name="Equation" r:id="rId15" imgW="393480" imgH="406080" progId="Equation.DSMT4">
                  <p:embed/>
                  <p:pic>
                    <p:nvPicPr>
                      <p:cNvPr id="820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2286000"/>
                        <a:ext cx="946150" cy="97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52609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Least Square Reformulation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By this estimation, the following equations can be obtained.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values of INLM, INLI and INLL can be solved by least square method with much smaller matrix.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There’s no need to store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ydk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output data of ADC.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a 12-bit ADC, 1 hit/code, with 4-bit MSB, 4-bit ISB and 4-bit LSB, the least square will involve a matrix size of 48x4096.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After the reformulation, the matrix size becomes 16x16.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>
            <p:extLst/>
          </p:nvPr>
        </p:nvGraphicFramePr>
        <p:xfrm>
          <a:off x="914400" y="1828800"/>
          <a:ext cx="23717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3" imgW="1739880" imgH="241200" progId="Equation.DSMT4">
                  <p:embed/>
                </p:oleObj>
              </mc:Choice>
              <mc:Fallback>
                <p:oleObj name="Equation" r:id="rId3" imgW="1739880" imgH="241200" progId="Equation.DSMT4">
                  <p:embed/>
                  <p:pic>
                    <p:nvPicPr>
                      <p:cNvPr id="922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2371725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>
            <p:extLst/>
          </p:nvPr>
        </p:nvGraphicFramePr>
        <p:xfrm>
          <a:off x="912813" y="2209800"/>
          <a:ext cx="207962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Equation" r:id="rId5" imgW="1523880" imgH="241200" progId="Equation.DSMT4">
                  <p:embed/>
                </p:oleObj>
              </mc:Choice>
              <mc:Fallback>
                <p:oleObj name="Equation" r:id="rId5" imgW="1523880" imgH="241200" progId="Equation.DSMT4">
                  <p:embed/>
                  <p:pic>
                    <p:nvPicPr>
                      <p:cNvPr id="922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2209800"/>
                        <a:ext cx="2079625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>
            <p:extLst/>
          </p:nvPr>
        </p:nvGraphicFramePr>
        <p:xfrm>
          <a:off x="933450" y="2643187"/>
          <a:ext cx="21145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Equation" r:id="rId7" imgW="1549080" imgH="241200" progId="Equation.DSMT4">
                  <p:embed/>
                </p:oleObj>
              </mc:Choice>
              <mc:Fallback>
                <p:oleObj name="Equation" r:id="rId7" imgW="1549080" imgH="241200" progId="Equation.DSMT4">
                  <p:embed/>
                  <p:pic>
                    <p:nvPicPr>
                      <p:cNvPr id="92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2643187"/>
                        <a:ext cx="2114550" cy="328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610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 hit/code nonlinear ramp signal compared with 64 hits/code HRT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20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9847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¼ hit/code nonlinear ramp signal compared with 64 hits/code HRT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1"/>
            <a:ext cx="9144000" cy="531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38907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7042"/>
          <a:stretch>
            <a:fillRect/>
          </a:stretch>
        </p:blipFill>
        <p:spPr bwMode="auto">
          <a:xfrm>
            <a:off x="-152400" y="13716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10,000 runs on a 12-bit SAR ADC with 0.3LSB noise added to the input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5105400"/>
            <a:ext cx="3962400" cy="692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87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the simulation results, the INL estimation with 1 hit/code in the proposed method is better than 64 hits/code in histogram method for a 16-bit SAR ADC.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statistical results in a 12-bit SAR ADC shows the most of the estimated error is within 0.2LSB (1 hit/code signal).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proposed method can achieve robust and accurate, saving a large amount of test time with imprecise instruments. 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Simplified computation and nonlinear signal source allow BIST solution for embedded ADCs and the test results can be used to calibrated the ADC to achieve better performance.</a:t>
            </a:r>
          </a:p>
        </p:txBody>
      </p:sp>
    </p:spTree>
    <p:extLst>
      <p:ext uri="{BB962C8B-B14F-4D97-AF65-F5344CB8AC3E}">
        <p14:creationId xmlns:p14="http://schemas.microsoft.com/office/powerpoint/2010/main" val="6050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341572" y="1272031"/>
            <a:ext cx="4619625" cy="2247900"/>
            <a:chOff x="4341572" y="1272030"/>
            <a:chExt cx="4619625" cy="224790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1572" y="1272030"/>
              <a:ext cx="4619625" cy="22479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7270077" y="1393013"/>
              <a:ext cx="7342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Cout</a:t>
              </a:r>
              <a:r>
                <a:rPr kumimoji="0" lang="en-US" altLang="zh-CN" sz="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14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66997" y="2428045"/>
              <a:ext cx="7342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Data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7894333" y="1840696"/>
            <a:ext cx="1549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Spectrum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2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r>
              <a:rPr lang="en-US" dirty="0" smtClean="0"/>
              <a:t>BIST-based ADC Cal: conceptual</a:t>
            </a:r>
            <a:endParaRPr 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4667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10409" y="1071178"/>
            <a:ext cx="4283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BIST generates two nonlinear stimuli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ADC generates two output quantized at N+2 bit level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Segmented model reduces samples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USER-SMILE computes ADC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INLk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5229" y="1428979"/>
            <a:ext cx="4315968" cy="4279904"/>
            <a:chOff x="4645229" y="1428978"/>
            <a:chExt cx="4315968" cy="4279904"/>
          </a:xfrm>
        </p:grpSpPr>
        <p:sp>
          <p:nvSpPr>
            <p:cNvPr id="20" name="矩形 21"/>
            <p:cNvSpPr/>
            <p:nvPr/>
          </p:nvSpPr>
          <p:spPr>
            <a:xfrm>
              <a:off x="6588245" y="1428978"/>
              <a:ext cx="1219200" cy="1562100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229" y="3749242"/>
              <a:ext cx="4315968" cy="1959640"/>
            </a:xfrm>
            <a:prstGeom prst="rect">
              <a:avLst/>
            </a:prstGeom>
            <a:noFill/>
            <a:ln w="38100">
              <a:solidFill>
                <a:srgbClr val="7030A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H="1">
              <a:off x="4645229" y="2991078"/>
              <a:ext cx="1943016" cy="725957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07445" y="2991078"/>
              <a:ext cx="1153752" cy="725957"/>
            </a:xfrm>
            <a:prstGeom prst="line">
              <a:avLst/>
            </a:prstGeom>
            <a:noFill/>
            <a:ln w="38100">
              <a:solidFill>
                <a:srgbClr val="7030A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0" y="2854455"/>
            <a:ext cx="4283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Tested INL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CalCodes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Averaged INL in each MSB segment give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CalCode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for the segment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Segment index vs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CalCode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forms calibration look-up table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10701" y="3661711"/>
            <a:ext cx="8833303" cy="2743200"/>
            <a:chOff x="175944" y="3657600"/>
            <a:chExt cx="8833303" cy="2743200"/>
          </a:xfrm>
        </p:grpSpPr>
        <p:sp>
          <p:nvSpPr>
            <p:cNvPr id="31" name="TextBox 30"/>
            <p:cNvSpPr txBox="1"/>
            <p:nvPr/>
          </p:nvSpPr>
          <p:spPr>
            <a:xfrm>
              <a:off x="175944" y="4458043"/>
              <a:ext cx="45104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From BIST tested INL: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DNL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cal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/trim to remove INL jumps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INL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cal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 to remove smooth N.L. errors</a:t>
              </a:r>
            </a:p>
          </p:txBody>
        </p:sp>
        <p:pic>
          <p:nvPicPr>
            <p:cNvPr id="36" name="Content Placeholder 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6" r="4547"/>
            <a:stretch/>
          </p:blipFill>
          <p:spPr>
            <a:xfrm>
              <a:off x="4848727" y="3657600"/>
              <a:ext cx="4160520" cy="2743200"/>
            </a:xfrm>
            <a:prstGeom prst="rect">
              <a:avLst/>
            </a:prstGeom>
          </p:spPr>
        </p:pic>
      </p:grpSp>
      <p:pic>
        <p:nvPicPr>
          <p:cNvPr id="3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" r="5282"/>
          <a:stretch/>
        </p:blipFill>
        <p:spPr>
          <a:xfrm>
            <a:off x="4446271" y="3657600"/>
            <a:ext cx="4354830" cy="2743200"/>
          </a:xfrm>
        </p:spPr>
      </p:pic>
      <p:sp>
        <p:nvSpPr>
          <p:cNvPr id="33" name="TextBox 32"/>
          <p:cNvSpPr txBox="1"/>
          <p:nvPr/>
        </p:nvSpPr>
        <p:spPr>
          <a:xfrm>
            <a:off x="20578" y="5620651"/>
            <a:ext cx="426339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INL after calibration limited by quantization and noise</a:t>
            </a:r>
          </a:p>
        </p:txBody>
      </p:sp>
    </p:spTree>
    <p:extLst>
      <p:ext uri="{BB962C8B-B14F-4D97-AF65-F5344CB8AC3E}">
        <p14:creationId xmlns:p14="http://schemas.microsoft.com/office/powerpoint/2010/main" val="22389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linear signal</a:t>
            </a:r>
          </a:p>
          <a:p>
            <a:pPr lvl="1"/>
            <a:r>
              <a:rPr lang="en-US" dirty="0" smtClean="0"/>
              <a:t>Expensive instruments</a:t>
            </a:r>
          </a:p>
          <a:p>
            <a:pPr lvl="1"/>
            <a:r>
              <a:rPr lang="en-US" dirty="0" smtClean="0"/>
              <a:t>Complex test board design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Many hits per code</a:t>
            </a:r>
          </a:p>
          <a:p>
            <a:pPr lvl="1"/>
            <a:r>
              <a:rPr lang="en-US" dirty="0" smtClean="0"/>
              <a:t>Extremely long test time</a:t>
            </a:r>
          </a:p>
          <a:p>
            <a:pPr lvl="1"/>
            <a:r>
              <a:rPr lang="en-US" dirty="0" smtClean="0"/>
              <a:t>Environment non-</a:t>
            </a:r>
            <a:r>
              <a:rPr lang="en-US" dirty="0" err="1" smtClean="0"/>
              <a:t>stationarity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71586-368F-B346-A87A-461EF1AAA7D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ADC architectural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additional quantization bits to reduce quantization error to negligible levels</a:t>
            </a:r>
          </a:p>
          <a:p>
            <a:r>
              <a:rPr lang="en-US" dirty="0" smtClean="0"/>
              <a:t>Add redundant bits to prevent dynamic errors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ue to insufficient settling </a:t>
            </a:r>
          </a:p>
          <a:p>
            <a:pPr lvl="1"/>
            <a:r>
              <a:rPr lang="en-US" dirty="0" smtClean="0"/>
              <a:t>Due to momentary NBTI</a:t>
            </a:r>
          </a:p>
          <a:p>
            <a:pPr lvl="1"/>
            <a:r>
              <a:rPr lang="en-US" dirty="0" smtClean="0"/>
              <a:t>Due to momentary thermal </a:t>
            </a:r>
            <a:r>
              <a:rPr lang="en-US" dirty="0" err="1" smtClean="0"/>
              <a:t>imballance</a:t>
            </a:r>
            <a:endParaRPr lang="en-US" dirty="0" smtClean="0"/>
          </a:p>
          <a:p>
            <a:r>
              <a:rPr lang="en-US" dirty="0" smtClean="0"/>
              <a:t>Intentionally introduce mismatches to prevent non-recoverable static errors</a:t>
            </a:r>
          </a:p>
          <a:p>
            <a:pPr lvl="1"/>
            <a:r>
              <a:rPr lang="en-US" dirty="0" smtClean="0"/>
              <a:t>E.g. by increasing the weight of the bridge cap before LSB segment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312C-8FD8-47DA-A3E4-936F47153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53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chip signal generator (available N. L. DAC)</a:t>
            </a:r>
          </a:p>
          <a:p>
            <a:r>
              <a:rPr lang="en-US" dirty="0" smtClean="0"/>
              <a:t>ADC input buffer/shift generator</a:t>
            </a:r>
          </a:p>
          <a:p>
            <a:r>
              <a:rPr lang="en-US" dirty="0" smtClean="0"/>
              <a:t>BIST control circuit</a:t>
            </a:r>
          </a:p>
          <a:p>
            <a:r>
              <a:rPr lang="en-US" dirty="0" smtClean="0"/>
              <a:t>Calibration circuit</a:t>
            </a:r>
          </a:p>
          <a:p>
            <a:endParaRPr lang="en-US" dirty="0"/>
          </a:p>
          <a:p>
            <a:r>
              <a:rPr lang="en-US" dirty="0" smtClean="0"/>
              <a:t>On-chip computing capability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F3312C-8FD8-47DA-A3E4-936F471538B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4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85576"/>
            <a:ext cx="8401049" cy="460856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ADC BIST and Calibration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For SAR ADC, the MSB segment errors are used for calibration</a:t>
            </a:r>
          </a:p>
          <a:p>
            <a:r>
              <a:rPr lang="en-US" sz="2400" dirty="0" smtClean="0"/>
              <a:t>Two </a:t>
            </a:r>
            <a:r>
              <a:rPr lang="en-US" sz="2400" dirty="0" err="1" smtClean="0"/>
              <a:t>tapeouts</a:t>
            </a:r>
            <a:r>
              <a:rPr lang="en-US" sz="2400" dirty="0" smtClean="0"/>
              <a:t> in Freescale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66306" y="2214564"/>
          <a:ext cx="8649093" cy="285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Visio" r:id="rId3" imgW="13620859" imgH="4467315" progId="Visio.Drawing.15">
                  <p:embed/>
                </p:oleObj>
              </mc:Choice>
              <mc:Fallback>
                <p:oleObj name="Visio" r:id="rId3" imgW="13620859" imgH="4467315" progId="Visio.Drawing.15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06" y="2214564"/>
                        <a:ext cx="8649093" cy="2854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248276" y="3038475"/>
            <a:ext cx="2400300" cy="1009650"/>
          </a:xfrm>
          <a:prstGeom prst="rect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48426" y="2419350"/>
            <a:ext cx="0" cy="6191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48276" y="2079628"/>
            <a:ext cx="324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Can be implemented in software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8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USER-SMILE / SEIR requires a constant voltage shift</a:t>
            </a:r>
          </a:p>
          <a:p>
            <a:pPr lvl="1"/>
            <a:r>
              <a:rPr lang="en-US" sz="1800" dirty="0" smtClean="0"/>
              <a:t>Low cost</a:t>
            </a:r>
          </a:p>
          <a:p>
            <a:pPr lvl="1"/>
            <a:r>
              <a:rPr lang="en-US" sz="1800" dirty="0" smtClean="0"/>
              <a:t>Easy to implement on chip</a:t>
            </a:r>
            <a:endParaRPr lang="en-US" sz="1600" dirty="0" smtClean="0"/>
          </a:p>
          <a:p>
            <a:r>
              <a:rPr lang="en-US" sz="2400" dirty="0" smtClean="0"/>
              <a:t>Proposed Shift Generator</a:t>
            </a:r>
          </a:p>
          <a:p>
            <a:pPr lvl="1"/>
            <a:r>
              <a:rPr lang="en-US" sz="1800" dirty="0" smtClean="0"/>
              <a:t>Reuse the capacitor from the CDAC of SAR ADC</a:t>
            </a:r>
          </a:p>
          <a:p>
            <a:pPr lvl="1"/>
            <a:r>
              <a:rPr lang="en-US" sz="1800" dirty="0" smtClean="0"/>
              <a:t>Modify the sampling capacitor connection during sampling phase</a:t>
            </a:r>
          </a:p>
          <a:p>
            <a:pPr lvl="1"/>
            <a:r>
              <a:rPr lang="en-US" sz="1800" dirty="0" smtClean="0"/>
              <a:t>Passive component ratio is very constant</a:t>
            </a:r>
            <a:endParaRPr lang="en-US" sz="18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868363"/>
          </a:xfrm>
        </p:spPr>
        <p:txBody>
          <a:bodyPr/>
          <a:lstStyle/>
          <a:p>
            <a:r>
              <a:rPr lang="en-US" dirty="0"/>
              <a:t>Low-cost </a:t>
            </a:r>
            <a:r>
              <a:rPr lang="en-US" dirty="0" smtClean="0"/>
              <a:t>Shift Generator in CDAC SAR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43400" y="4539735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7848569" y="5544322"/>
          <a:ext cx="11398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Equation" r:id="rId3" imgW="863280" imgH="457200" progId="Equation.DSMT4">
                  <p:embed/>
                </p:oleObj>
              </mc:Choice>
              <mc:Fallback>
                <p:oleObj name="Equation" r:id="rId3" imgW="863280" imgH="457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569" y="5544322"/>
                        <a:ext cx="113982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3905" y="3948312"/>
            <a:ext cx="2242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Sampling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C6 connected to GND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4764" y="3925452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Sampling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C6 connected to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Vref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" y="3849582"/>
            <a:ext cx="4566814" cy="2276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3724409"/>
            <a:ext cx="4873590" cy="242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56" y="1124720"/>
            <a:ext cx="4291342" cy="5001443"/>
          </a:xfrm>
        </p:spPr>
        <p:txBody>
          <a:bodyPr/>
          <a:lstStyle/>
          <a:p>
            <a:r>
              <a:rPr lang="en-US" sz="2400" dirty="0"/>
              <a:t>First on-chip full-parametric BIST</a:t>
            </a:r>
          </a:p>
          <a:p>
            <a:r>
              <a:rPr lang="en-US" sz="2400" dirty="0"/>
              <a:t>28nm automotive processor</a:t>
            </a:r>
          </a:p>
          <a:p>
            <a:r>
              <a:rPr lang="en-US" sz="2400" dirty="0"/>
              <a:t>Existing ADC as DUT</a:t>
            </a:r>
          </a:p>
          <a:p>
            <a:r>
              <a:rPr lang="en-US" sz="2400" dirty="0"/>
              <a:t>Existing DAC as input</a:t>
            </a:r>
          </a:p>
          <a:p>
            <a:r>
              <a:rPr lang="en-US" sz="2400" dirty="0"/>
              <a:t>Everything on-chip </a:t>
            </a:r>
          </a:p>
          <a:p>
            <a:pPr marL="0" indent="0">
              <a:buNone/>
            </a:pPr>
            <a:r>
              <a:rPr lang="en-US" sz="2400" dirty="0"/>
              <a:t>    (Verilog for digital circuits)</a:t>
            </a:r>
          </a:p>
          <a:p>
            <a:r>
              <a:rPr lang="en-US" sz="2400" dirty="0"/>
              <a:t>4 KB RAM</a:t>
            </a:r>
          </a:p>
          <a:p>
            <a:r>
              <a:rPr lang="en-US" sz="2400" dirty="0"/>
              <a:t>0.028mm</a:t>
            </a:r>
            <a:r>
              <a:rPr lang="en-US" sz="2400" baseline="30000" dirty="0"/>
              <a:t>2 </a:t>
            </a:r>
            <a:r>
              <a:rPr lang="en-US" sz="2400" dirty="0"/>
              <a:t>total area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On-chip BIST Implementation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153"/>
          <a:stretch/>
        </p:blipFill>
        <p:spPr>
          <a:xfrm>
            <a:off x="3951186" y="1124720"/>
            <a:ext cx="5280974" cy="507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4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1 HPC USER-SMILE</a:t>
            </a:r>
          </a:p>
          <a:p>
            <a:r>
              <a:rPr lang="en-US" sz="2400" dirty="0"/>
              <a:t>Compared with 200 HPC Histogram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Results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51" y="2037028"/>
            <a:ext cx="4230749" cy="44465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34247"/>
          <a:stretch/>
        </p:blipFill>
        <p:spPr>
          <a:xfrm>
            <a:off x="4687647" y="1795807"/>
            <a:ext cx="4302443" cy="472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repeatability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32CBB3-68C2-41EC-BED3-BC50486D1C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0962" name="Picture 27" descr="cid:image003.png@01D0C30D.73FAEC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9" y="1211159"/>
            <a:ext cx="7232015" cy="561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9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Over 700 parts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Results for large number of chips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1" y="1995694"/>
            <a:ext cx="4510393" cy="4130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393" y="1995694"/>
            <a:ext cx="4500258" cy="41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Calibrate first 5-bit MSB</a:t>
            </a:r>
          </a:p>
          <a:p>
            <a:r>
              <a:rPr lang="en-US" sz="2400" dirty="0"/>
              <a:t>13-bit conversion</a:t>
            </a:r>
          </a:p>
          <a:p>
            <a:r>
              <a:rPr lang="en-US" sz="2400" dirty="0"/>
              <a:t>12-bit truncated output code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Results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b="35548"/>
          <a:stretch/>
        </p:blipFill>
        <p:spPr>
          <a:xfrm>
            <a:off x="4133850" y="863894"/>
            <a:ext cx="4943475" cy="526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4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Dynamic performance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Calibration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4139"/>
          <a:stretch/>
        </p:blipFill>
        <p:spPr>
          <a:xfrm>
            <a:off x="757189" y="1473829"/>
            <a:ext cx="7115272" cy="2904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945" y="3991631"/>
            <a:ext cx="4387025" cy="2315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784313" y="5663712"/>
            <a:ext cx="1762125" cy="257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4313" y="5202487"/>
            <a:ext cx="1762125" cy="257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21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Nonlinear signal: low-cost signal generator</a:t>
            </a:r>
          </a:p>
          <a:p>
            <a:r>
              <a:rPr lang="en-US" dirty="0" smtClean="0"/>
              <a:t>Reduced test time: save test cost</a:t>
            </a:r>
          </a:p>
          <a:p>
            <a:r>
              <a:rPr lang="en-US" dirty="0" smtClean="0"/>
              <a:t>Ultimate goal: built-in on-chip test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is a strong need to test the ADC on-chip with significantly reduced test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71586-368F-B346-A87A-461EF1AAA7D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 overhead</a:t>
            </a:r>
          </a:p>
          <a:p>
            <a:pPr lvl="1"/>
            <a:r>
              <a:rPr lang="en-US" dirty="0"/>
              <a:t>0.028mm</a:t>
            </a:r>
            <a:r>
              <a:rPr lang="en-US" baseline="30000" dirty="0"/>
              <a:t>2 </a:t>
            </a:r>
            <a:r>
              <a:rPr lang="en-US" dirty="0"/>
              <a:t>total area</a:t>
            </a:r>
          </a:p>
          <a:p>
            <a:r>
              <a:rPr lang="en-US" dirty="0"/>
              <a:t>Test time</a:t>
            </a:r>
          </a:p>
          <a:p>
            <a:pPr lvl="1"/>
            <a:r>
              <a:rPr lang="en-US" dirty="0"/>
              <a:t>1MSPS ADC with 20 HPC histogram </a:t>
            </a:r>
            <a:r>
              <a:rPr lang="en-US" dirty="0">
                <a:sym typeface="Wingdings" panose="05000000000000000000" pitchFamily="2" charset="2"/>
              </a:rPr>
              <a:t> 80ms</a:t>
            </a:r>
            <a:endParaRPr lang="en-US" dirty="0"/>
          </a:p>
          <a:p>
            <a:pPr lvl="1"/>
            <a:r>
              <a:rPr lang="en-US" dirty="0"/>
              <a:t>1MSPS ADC with 1 HPC USER-SMILE </a:t>
            </a:r>
            <a:r>
              <a:rPr lang="en-US" dirty="0">
                <a:sym typeface="Wingdings" panose="05000000000000000000" pitchFamily="2" charset="2"/>
              </a:rPr>
              <a:t> 8ms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USER-SMILE data processing time (80MHz clock)  1ms</a:t>
            </a:r>
          </a:p>
          <a:p>
            <a:r>
              <a:rPr lang="en-US" dirty="0">
                <a:solidFill>
                  <a:srgbClr val="FF0000"/>
                </a:solidFill>
              </a:rPr>
              <a:t>1/10 of the cost saving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Comparison</a:t>
            </a:r>
          </a:p>
        </p:txBody>
      </p:sp>
    </p:spTree>
    <p:extLst>
      <p:ext uri="{BB962C8B-B14F-4D97-AF65-F5344CB8AC3E}">
        <p14:creationId xmlns:p14="http://schemas.microsoft.com/office/powerpoint/2010/main" val="185412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Enable in-field &amp; on-demand test</a:t>
            </a:r>
          </a:p>
          <a:p>
            <a:r>
              <a:rPr lang="en-US" dirty="0">
                <a:sym typeface="Wingdings" panose="05000000000000000000" pitchFamily="2" charset="2"/>
              </a:rPr>
              <a:t>Self calibration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Reliability &amp; safety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Performance improvement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Relax design requirements</a:t>
            </a:r>
          </a:p>
          <a:p>
            <a:r>
              <a:rPr lang="en-US" dirty="0">
                <a:sym typeface="Wingdings" panose="05000000000000000000" pitchFamily="2" charset="2"/>
              </a:rPr>
              <a:t>Eliminate the need for precision tester</a:t>
            </a:r>
          </a:p>
          <a:p>
            <a:r>
              <a:rPr lang="en-US" dirty="0">
                <a:sym typeface="Wingdings" panose="05000000000000000000" pitchFamily="2" charset="2"/>
              </a:rPr>
              <a:t>Simplify the test development &amp; board design</a:t>
            </a:r>
          </a:p>
          <a:p>
            <a:r>
              <a:rPr lang="en-US" dirty="0">
                <a:sym typeface="Wingdings" panose="05000000000000000000" pitchFamily="2" charset="2"/>
              </a:rPr>
              <a:t>And more …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Benefits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341952" y="1249376"/>
            <a:ext cx="244444" cy="1032095"/>
          </a:xfrm>
          <a:prstGeom prst="righ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9647" y="1249376"/>
            <a:ext cx="27510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More important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 the future</a:t>
            </a:r>
          </a:p>
        </p:txBody>
      </p:sp>
    </p:spTree>
    <p:extLst>
      <p:ext uri="{BB962C8B-B14F-4D97-AF65-F5344CB8AC3E}">
        <p14:creationId xmlns:p14="http://schemas.microsoft.com/office/powerpoint/2010/main" val="6681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for Pipeline ADC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2755"/>
            <a:ext cx="7886700" cy="206057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Pipeline ADC is different from SAR ADC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Down Arrow 3"/>
          <p:cNvSpPr/>
          <p:nvPr/>
        </p:nvSpPr>
        <p:spPr>
          <a:xfrm>
            <a:off x="3673475" y="2478781"/>
            <a:ext cx="400050" cy="600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6900" y="1857601"/>
            <a:ext cx="7611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There are challenges to test and calibration pipeline ADCs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900" y="3021406"/>
            <a:ext cx="774571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Gain stage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INL will have slope for each MSB segment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Redundancy between stages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 final output code cannot identify the segments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673475" y="4644685"/>
            <a:ext cx="400050" cy="6000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6900" y="5279239"/>
            <a:ext cx="7745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There is a need to develop a new method for pipeline ADC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57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16-bit Pipeline ADC modeled in Matlab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65359" y="3543094"/>
            <a:ext cx="32471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16 unary-weighted capacitors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Digital code determined 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flash ADC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 bit redundancy between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two stages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57175" y="2046432"/>
          <a:ext cx="7334250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Visio" r:id="rId3" imgW="7343650" imgH="4076726" progId="Visio.Drawing.15">
                  <p:embed/>
                </p:oleObj>
              </mc:Choice>
              <mc:Fallback>
                <p:oleObj name="Visio" r:id="rId3" imgW="7343650" imgH="4076726" progId="Visio.Drawing.15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7175" y="2046432"/>
                        <a:ext cx="7334250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65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16-bit Pipeline ADC modeled in Matlab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5578" y="3355289"/>
            <a:ext cx="3227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C1, C2 as feedback capacitors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Digital code controls C3-C16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0013" y="2046432"/>
          <a:ext cx="7496175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Visio" r:id="rId3" imgW="7496114" imgH="4076726" progId="Visio.Drawing.15">
                  <p:embed/>
                </p:oleObj>
              </mc:Choice>
              <mc:Fallback>
                <p:oleObj name="Visio" r:id="rId3" imgW="7496114" imgH="4076726" progId="Visio.Drawing.15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013" y="2046432"/>
                        <a:ext cx="7496175" cy="407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28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Non-ideality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5148"/>
            <a:ext cx="7886700" cy="4751021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Unit capacitor C</a:t>
            </a:r>
            <a:r>
              <a:rPr lang="en-US" sz="2600" baseline="-25000" dirty="0" smtClean="0"/>
              <a:t>u1</a:t>
            </a:r>
            <a:r>
              <a:rPr lang="en-US" sz="2600" dirty="0" smtClean="0"/>
              <a:t> = 200fF (1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stage), C</a:t>
            </a:r>
            <a:r>
              <a:rPr lang="en-US" sz="2600" baseline="-25000" dirty="0" smtClean="0"/>
              <a:t>u2</a:t>
            </a:r>
            <a:r>
              <a:rPr lang="en-US" sz="2600" dirty="0" smtClean="0"/>
              <a:t> = 25fF(2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stage)</a:t>
            </a:r>
          </a:p>
          <a:p>
            <a:pPr lvl="1"/>
            <a:r>
              <a:rPr lang="en-US" sz="2200" dirty="0" smtClean="0"/>
              <a:t>Total sampling capacitance Cs = 3.2pF</a:t>
            </a:r>
          </a:p>
          <a:p>
            <a:pPr lvl="1"/>
            <a:r>
              <a:rPr lang="en-US" sz="2200" dirty="0" smtClean="0"/>
              <a:t>With </a:t>
            </a:r>
            <a:r>
              <a:rPr lang="en-US" sz="2200" dirty="0" err="1" smtClean="0"/>
              <a:t>V</a:t>
            </a:r>
            <a:r>
              <a:rPr lang="en-US" sz="2200" baseline="-25000" dirty="0" err="1" smtClean="0"/>
              <a:t>ref</a:t>
            </a:r>
            <a:r>
              <a:rPr lang="en-US" sz="2200" dirty="0" smtClean="0"/>
              <a:t>=5V, </a:t>
            </a:r>
            <a:r>
              <a:rPr lang="en-US" sz="2200" dirty="0" smtClean="0">
                <a:sym typeface="Wingdings" panose="05000000000000000000" pitchFamily="2" charset="2"/>
              </a:rPr>
              <a:t></a:t>
            </a:r>
            <a:r>
              <a:rPr lang="en-US" sz="2200" dirty="0" err="1" smtClean="0">
                <a:sym typeface="Wingdings" panose="05000000000000000000" pitchFamily="2" charset="2"/>
              </a:rPr>
              <a:t>kT</a:t>
            </a:r>
            <a:r>
              <a:rPr lang="en-US" sz="2200" dirty="0" smtClean="0">
                <a:sym typeface="Wingdings" panose="05000000000000000000" pitchFamily="2" charset="2"/>
              </a:rPr>
              <a:t>/Cs = (0.5 LSB)</a:t>
            </a:r>
            <a:r>
              <a:rPr lang="en-US" sz="2200" baseline="30000" dirty="0" smtClean="0">
                <a:sym typeface="Wingdings" panose="05000000000000000000" pitchFamily="2" charset="2"/>
              </a:rPr>
              <a:t>2</a:t>
            </a:r>
            <a:endParaRPr lang="en-US" sz="2200" baseline="30000" dirty="0" smtClean="0"/>
          </a:p>
          <a:p>
            <a:pPr lvl="1"/>
            <a:r>
              <a:rPr lang="en-US" sz="2200" dirty="0" smtClean="0"/>
              <a:t>Capacitor mismatch sigma = 0.3fF (1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stage), 0.1 </a:t>
            </a:r>
            <a:r>
              <a:rPr lang="en-US" sz="2200" dirty="0" err="1" smtClean="0"/>
              <a:t>fF</a:t>
            </a:r>
            <a:r>
              <a:rPr lang="en-US" sz="2200" dirty="0" smtClean="0"/>
              <a:t> (2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stage)</a:t>
            </a:r>
          </a:p>
          <a:p>
            <a:r>
              <a:rPr lang="en-US" sz="2400" dirty="0" smtClean="0"/>
              <a:t>Digital code determined by flash ADC</a:t>
            </a:r>
          </a:p>
          <a:p>
            <a:pPr lvl="1"/>
            <a:r>
              <a:rPr lang="en-US" sz="2000" dirty="0" smtClean="0"/>
              <a:t>Comparator</a:t>
            </a:r>
            <a:r>
              <a:rPr lang="en-US" sz="2000" dirty="0"/>
              <a:t> </a:t>
            </a:r>
            <a:r>
              <a:rPr lang="en-US" sz="2000" dirty="0" smtClean="0"/>
              <a:t>has random offsets up to 80% of segment width</a:t>
            </a:r>
          </a:p>
          <a:p>
            <a:r>
              <a:rPr lang="en-US" sz="2400" dirty="0" smtClean="0"/>
              <a:t>Amplifier</a:t>
            </a:r>
          </a:p>
          <a:p>
            <a:pPr lvl="1"/>
            <a:r>
              <a:rPr lang="en-US" sz="2000" dirty="0" smtClean="0"/>
              <a:t>Offset</a:t>
            </a:r>
          </a:p>
          <a:p>
            <a:pPr lvl="1"/>
            <a:r>
              <a:rPr lang="en-US" sz="2000" dirty="0" smtClean="0"/>
              <a:t>Nonlinearity (can be easily added later)</a:t>
            </a:r>
          </a:p>
          <a:p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stage</a:t>
            </a:r>
            <a:r>
              <a:rPr lang="en-US" sz="2400" dirty="0"/>
              <a:t> </a:t>
            </a:r>
            <a:r>
              <a:rPr lang="en-US" sz="2400" dirty="0" smtClean="0"/>
              <a:t>makes no error</a:t>
            </a:r>
          </a:p>
          <a:p>
            <a:r>
              <a:rPr lang="en-US" sz="2400" dirty="0" smtClean="0"/>
              <a:t>Total input referred noise </a:t>
            </a:r>
            <a:r>
              <a:rPr lang="en-US" sz="2400" dirty="0" err="1" smtClean="0"/>
              <a:t>rms</a:t>
            </a:r>
            <a:r>
              <a:rPr lang="en-US" sz="2400" dirty="0" smtClean="0"/>
              <a:t> value = 0.6 LSB</a:t>
            </a:r>
          </a:p>
        </p:txBody>
      </p:sp>
    </p:spTree>
    <p:extLst>
      <p:ext uri="{BB962C8B-B14F-4D97-AF65-F5344CB8AC3E}">
        <p14:creationId xmlns:p14="http://schemas.microsoft.com/office/powerpoint/2010/main" val="6242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3008"/>
            <a:ext cx="9144000" cy="1028668"/>
          </a:xfrm>
        </p:spPr>
        <p:txBody>
          <a:bodyPr/>
          <a:lstStyle/>
          <a:p>
            <a:r>
              <a:rPr lang="en-US" dirty="0" smtClean="0"/>
              <a:t>One representative INL/DNL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331" y="6021315"/>
            <a:ext cx="7886700" cy="37169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INL/DNL is measured by 32 hits/code histogram ramp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59" y="951899"/>
            <a:ext cx="6933772" cy="519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57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uSMILE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17" y="1124720"/>
            <a:ext cx="7886700" cy="4615582"/>
          </a:xfrm>
        </p:spPr>
        <p:txBody>
          <a:bodyPr/>
          <a:lstStyle/>
          <a:p>
            <a:pPr marL="342900" indent="-342900"/>
            <a:r>
              <a:rPr lang="en-US" sz="2400" dirty="0" smtClean="0"/>
              <a:t>Input signal</a:t>
            </a:r>
          </a:p>
          <a:p>
            <a:pPr lvl="1"/>
            <a:r>
              <a:rPr lang="en-US" sz="2000" dirty="0" smtClean="0"/>
              <a:t>1 hit/code pure sine wave</a:t>
            </a:r>
          </a:p>
          <a:p>
            <a:pPr lvl="1"/>
            <a:r>
              <a:rPr lang="en-US" sz="2000" dirty="0" smtClean="0"/>
              <a:t>0.6 LSB </a:t>
            </a:r>
            <a:r>
              <a:rPr lang="en-US" sz="2000" dirty="0" err="1" smtClean="0"/>
              <a:t>rms</a:t>
            </a:r>
            <a:r>
              <a:rPr lang="en-US" sz="2000" dirty="0" smtClean="0"/>
              <a:t> input referred noise</a:t>
            </a:r>
          </a:p>
          <a:p>
            <a:r>
              <a:rPr lang="en-US" sz="2400" dirty="0" smtClean="0"/>
              <a:t>Segmented model identification</a:t>
            </a:r>
          </a:p>
          <a:p>
            <a:pPr lvl="1"/>
            <a:r>
              <a:rPr lang="en-US" sz="2000" dirty="0" smtClean="0"/>
              <a:t>FFT: DC &amp; fundamental to find the linear code</a:t>
            </a:r>
          </a:p>
          <a:p>
            <a:pPr lvl="1"/>
            <a:r>
              <a:rPr lang="en-US" sz="2000" dirty="0" smtClean="0"/>
              <a:t>Least square used to identify the slope and averaged error for each segment </a:t>
            </a:r>
            <a:r>
              <a:rPr lang="en-US" sz="2000" dirty="0" smtClean="0">
                <a:sym typeface="Wingdings" panose="05000000000000000000" pitchFamily="2" charset="2"/>
              </a:rPr>
              <a:t> translated into capacitor relative error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845387" y="211401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7642" y="4105657"/>
            <a:ext cx="416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Capacitor error is the relative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multiplied by the expected value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0150" y="3424139"/>
          <a:ext cx="7442200" cy="303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Visio" r:id="rId3" imgW="6105586" imgH="2485986" progId="Visio.Drawing.15">
                  <p:embed/>
                </p:oleObj>
              </mc:Choice>
              <mc:Fallback>
                <p:oleObj name="Visio" r:id="rId3" imgW="6105586" imgH="2485986" progId="Visio.Drawing.15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50" y="3424139"/>
                        <a:ext cx="7442200" cy="303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79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35" y="145401"/>
            <a:ext cx="8362680" cy="1325563"/>
          </a:xfrm>
        </p:spPr>
        <p:txBody>
          <a:bodyPr/>
          <a:lstStyle/>
          <a:p>
            <a:r>
              <a:rPr lang="en-US" dirty="0" smtClean="0"/>
              <a:t>Capacitor / Gain Error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406004" y="1297541"/>
          <a:ext cx="6436383" cy="1112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45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5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54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Stage 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Stage Gain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0.9997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65" y="2696763"/>
            <a:ext cx="4579188" cy="34674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175" y="2703792"/>
            <a:ext cx="4566339" cy="333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Trimming/Calibration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Analog trimming</a:t>
            </a:r>
          </a:p>
          <a:p>
            <a:pPr lvl="1"/>
            <a:r>
              <a:rPr lang="en-US" sz="2000" dirty="0" smtClean="0"/>
              <a:t>A small capacitor array is added with resolution of ¼ LSB</a:t>
            </a:r>
          </a:p>
          <a:p>
            <a:pPr lvl="1"/>
            <a:r>
              <a:rPr lang="en-US" sz="2000" dirty="0" smtClean="0"/>
              <a:t>It will be put in parallel with each capacitor in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and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stage according to the trimming code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Digital calibration</a:t>
            </a:r>
          </a:p>
          <a:p>
            <a:pPr lvl="1"/>
            <a:r>
              <a:rPr lang="en-US" sz="2000" dirty="0" smtClean="0"/>
              <a:t>The digital codes from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and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stages are D1, D2 and D3</a:t>
            </a:r>
          </a:p>
          <a:p>
            <a:pPr lvl="1"/>
            <a:r>
              <a:rPr lang="en-US" sz="2000" dirty="0" smtClean="0"/>
              <a:t>Subtract the rounded value of mismatches for the D1 and D2</a:t>
            </a:r>
          </a:p>
          <a:p>
            <a:pPr lvl="1"/>
            <a:r>
              <a:rPr lang="en-US" sz="2000" dirty="0" smtClean="0"/>
              <a:t>The gain errors are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and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stages are Ge1 and Ge2</a:t>
            </a:r>
          </a:p>
          <a:p>
            <a:pPr lvl="1"/>
            <a:r>
              <a:rPr lang="en-US" sz="2000" dirty="0" smtClean="0"/>
              <a:t>Subtract D3*[(1+Ge1)*(1+Ge2)-1]</a:t>
            </a:r>
          </a:p>
          <a:p>
            <a:pPr lvl="1"/>
            <a:r>
              <a:rPr lang="en-US" sz="2000" dirty="0" smtClean="0"/>
              <a:t>Subtract D2*(1+Ge1)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608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SEIR relaxes the input signal linearity requirement</a:t>
            </a:r>
            <a:endParaRPr lang="en-US" dirty="0"/>
          </a:p>
          <a:p>
            <a:pPr eaLnBrk="1" hangingPunct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71586-368F-B346-A87A-461EF1AAA7D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5" name="Group 101"/>
          <p:cNvGrpSpPr>
            <a:grpSpLocks/>
          </p:cNvGrpSpPr>
          <p:nvPr/>
        </p:nvGrpSpPr>
        <p:grpSpPr bwMode="auto">
          <a:xfrm>
            <a:off x="914400" y="1840236"/>
            <a:ext cx="7086600" cy="5021263"/>
            <a:chOff x="576" y="874"/>
            <a:chExt cx="4464" cy="3163"/>
          </a:xfrm>
        </p:grpSpPr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2496" y="1402"/>
              <a:ext cx="672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rgbClr val="FFFFFF"/>
                  </a:solidFill>
                </a:rPr>
                <a:t>ADC</a:t>
              </a:r>
            </a:p>
          </p:txBody>
        </p:sp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2496" y="1402"/>
              <a:ext cx="67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2496" y="1642"/>
              <a:ext cx="67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9" name="AutoShape 24"/>
            <p:cNvCxnSpPr>
              <a:cxnSpLocks noChangeShapeType="1"/>
              <a:stCxn id="16" idx="3"/>
              <a:endCxn id="7" idx="1"/>
            </p:cNvCxnSpPr>
            <p:nvPr/>
          </p:nvCxnSpPr>
          <p:spPr bwMode="auto">
            <a:xfrm>
              <a:off x="2160" y="1422"/>
              <a:ext cx="336" cy="100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AutoShape 25"/>
            <p:cNvCxnSpPr>
              <a:cxnSpLocks noChangeShapeType="1"/>
              <a:stCxn id="18" idx="3"/>
              <a:endCxn id="8" idx="1"/>
            </p:cNvCxnSpPr>
            <p:nvPr/>
          </p:nvCxnSpPr>
          <p:spPr bwMode="auto">
            <a:xfrm flipV="1">
              <a:off x="2160" y="1762"/>
              <a:ext cx="336" cy="44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Text Box 26"/>
            <p:cNvSpPr txBox="1">
              <a:spLocks noChangeArrowheads="1"/>
            </p:cNvSpPr>
            <p:nvPr/>
          </p:nvSpPr>
          <p:spPr bwMode="auto">
            <a:xfrm>
              <a:off x="4512" y="1210"/>
              <a:ext cx="4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FFFFFF"/>
                  </a:solidFill>
                </a:rPr>
                <a:t>C</a:t>
              </a:r>
              <a:r>
                <a:rPr lang="en-US" altLang="en-US" sz="2400" baseline="-25000" dirty="0">
                  <a:solidFill>
                    <a:srgbClr val="FFFFFF"/>
                  </a:solidFill>
                </a:rPr>
                <a:t>k,1</a:t>
              </a:r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auto">
            <a:xfrm>
              <a:off x="4512" y="2074"/>
              <a:ext cx="4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>
                  <a:solidFill>
                    <a:srgbClr val="00FF00"/>
                  </a:solidFill>
                </a:rPr>
                <a:t>C</a:t>
              </a:r>
              <a:r>
                <a:rPr lang="en-US" altLang="en-US" sz="2400" baseline="-25000">
                  <a:solidFill>
                    <a:srgbClr val="00FF00"/>
                  </a:solidFill>
                </a:rPr>
                <a:t>k,2</a:t>
              </a:r>
            </a:p>
          </p:txBody>
        </p:sp>
        <p:sp>
          <p:nvSpPr>
            <p:cNvPr id="13" name="Line 30"/>
            <p:cNvSpPr>
              <a:spLocks noChangeShapeType="1"/>
            </p:cNvSpPr>
            <p:nvPr/>
          </p:nvSpPr>
          <p:spPr bwMode="auto">
            <a:xfrm>
              <a:off x="576" y="2410"/>
              <a:ext cx="110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1"/>
            <p:cNvSpPr>
              <a:spLocks noChangeShapeType="1"/>
            </p:cNvSpPr>
            <p:nvPr/>
          </p:nvSpPr>
          <p:spPr bwMode="auto">
            <a:xfrm flipV="1">
              <a:off x="672" y="1354"/>
              <a:ext cx="0" cy="115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768" y="1498"/>
              <a:ext cx="864" cy="816"/>
            </a:xfrm>
            <a:custGeom>
              <a:avLst/>
              <a:gdLst>
                <a:gd name="T0" fmla="*/ 0 w 2880"/>
                <a:gd name="T1" fmla="*/ 102 h 2304"/>
                <a:gd name="T2" fmla="*/ 35 w 2880"/>
                <a:gd name="T3" fmla="*/ 43 h 2304"/>
                <a:gd name="T4" fmla="*/ 78 w 2880"/>
                <a:gd name="T5" fmla="*/ 0 h 23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0" h="2304">
                  <a:moveTo>
                    <a:pt x="0" y="2304"/>
                  </a:moveTo>
                  <a:cubicBezTo>
                    <a:pt x="408" y="1824"/>
                    <a:pt x="816" y="1344"/>
                    <a:pt x="1296" y="960"/>
                  </a:cubicBezTo>
                  <a:cubicBezTo>
                    <a:pt x="1776" y="576"/>
                    <a:pt x="2328" y="288"/>
                    <a:pt x="2880" y="0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42"/>
            <p:cNvSpPr txBox="1">
              <a:spLocks noChangeArrowheads="1"/>
            </p:cNvSpPr>
            <p:nvPr/>
          </p:nvSpPr>
          <p:spPr bwMode="auto">
            <a:xfrm>
              <a:off x="1584" y="1258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solidFill>
                    <a:srgbClr val="FFFFFF"/>
                  </a:solidFill>
                </a:rPr>
                <a:t>x</a:t>
              </a:r>
              <a:r>
                <a:rPr lang="en-US" altLang="en-US" baseline="-25000" dirty="0">
                  <a:solidFill>
                    <a:srgbClr val="FFFFFF"/>
                  </a:solidFill>
                </a:rPr>
                <a:t>1</a:t>
              </a:r>
              <a:r>
                <a:rPr lang="en-US" altLang="en-US" dirty="0">
                  <a:solidFill>
                    <a:srgbClr val="FFFFFF"/>
                  </a:solidFill>
                </a:rPr>
                <a:t>(t)</a:t>
              </a:r>
              <a:endParaRPr lang="en-US" altLang="en-US" baseline="-25000" dirty="0">
                <a:solidFill>
                  <a:srgbClr val="FFFFFF"/>
                </a:solidFill>
              </a:endParaRPr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768" y="1690"/>
              <a:ext cx="864" cy="816"/>
            </a:xfrm>
            <a:custGeom>
              <a:avLst/>
              <a:gdLst>
                <a:gd name="T0" fmla="*/ 0 w 2880"/>
                <a:gd name="T1" fmla="*/ 102 h 2304"/>
                <a:gd name="T2" fmla="*/ 35 w 2880"/>
                <a:gd name="T3" fmla="*/ 43 h 2304"/>
                <a:gd name="T4" fmla="*/ 78 w 2880"/>
                <a:gd name="T5" fmla="*/ 0 h 23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80" h="2304">
                  <a:moveTo>
                    <a:pt x="0" y="2304"/>
                  </a:moveTo>
                  <a:cubicBezTo>
                    <a:pt x="408" y="1824"/>
                    <a:pt x="816" y="1344"/>
                    <a:pt x="1296" y="960"/>
                  </a:cubicBezTo>
                  <a:cubicBezTo>
                    <a:pt x="1776" y="576"/>
                    <a:pt x="2328" y="288"/>
                    <a:pt x="2880" y="0"/>
                  </a:cubicBezTo>
                </a:path>
              </a:pathLst>
            </a:custGeom>
            <a:noFill/>
            <a:ln w="508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49"/>
            <p:cNvSpPr txBox="1">
              <a:spLocks noChangeArrowheads="1"/>
            </p:cNvSpPr>
            <p:nvPr/>
          </p:nvSpPr>
          <p:spPr bwMode="auto">
            <a:xfrm>
              <a:off x="1584" y="1642"/>
              <a:ext cx="57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rgbClr val="00FF00"/>
                  </a:solidFill>
                </a:rPr>
                <a:t>x</a:t>
              </a:r>
              <a:r>
                <a:rPr lang="en-US" altLang="en-US" baseline="-25000">
                  <a:solidFill>
                    <a:srgbClr val="00FF00"/>
                  </a:solidFill>
                </a:rPr>
                <a:t>2</a:t>
              </a:r>
              <a:r>
                <a:rPr lang="en-US" altLang="en-US">
                  <a:solidFill>
                    <a:srgbClr val="00FF00"/>
                  </a:solidFill>
                </a:rPr>
                <a:t>(t)</a:t>
              </a:r>
              <a:endParaRPr lang="en-US" altLang="en-US" baseline="-25000">
                <a:solidFill>
                  <a:srgbClr val="00FF00"/>
                </a:solidFill>
              </a:endParaRPr>
            </a:p>
          </p:txBody>
        </p:sp>
        <p:sp>
          <p:nvSpPr>
            <p:cNvPr id="19" name="Rectangle 56"/>
            <p:cNvSpPr>
              <a:spLocks noChangeArrowheads="1"/>
            </p:cNvSpPr>
            <p:nvPr/>
          </p:nvSpPr>
          <p:spPr bwMode="auto">
            <a:xfrm>
              <a:off x="3024" y="2938"/>
              <a:ext cx="1392" cy="67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rgbClr val="FFFFFF"/>
                  </a:solidFill>
                </a:rPr>
                <a:t>SEIR</a:t>
              </a:r>
            </a:p>
          </p:txBody>
        </p:sp>
        <p:sp>
          <p:nvSpPr>
            <p:cNvPr id="20" name="Rectangle 57"/>
            <p:cNvSpPr>
              <a:spLocks noChangeArrowheads="1"/>
            </p:cNvSpPr>
            <p:nvPr/>
          </p:nvSpPr>
          <p:spPr bwMode="auto">
            <a:xfrm flipH="1">
              <a:off x="3744" y="3274"/>
              <a:ext cx="67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1" name="Rectangle 58"/>
            <p:cNvSpPr>
              <a:spLocks noChangeArrowheads="1"/>
            </p:cNvSpPr>
            <p:nvPr/>
          </p:nvSpPr>
          <p:spPr bwMode="auto">
            <a:xfrm flipH="1">
              <a:off x="3744" y="3034"/>
              <a:ext cx="67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22" name="AutoShape 59"/>
            <p:cNvCxnSpPr>
              <a:cxnSpLocks noChangeShapeType="1"/>
              <a:stCxn id="11" idx="3"/>
              <a:endCxn id="20" idx="1"/>
            </p:cNvCxnSpPr>
            <p:nvPr/>
          </p:nvCxnSpPr>
          <p:spPr bwMode="auto">
            <a:xfrm flipH="1">
              <a:off x="4416" y="1356"/>
              <a:ext cx="576" cy="2038"/>
            </a:xfrm>
            <a:prstGeom prst="curvedConnector3">
              <a:avLst>
                <a:gd name="adj1" fmla="val -25000"/>
              </a:avLst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60"/>
            <p:cNvCxnSpPr>
              <a:cxnSpLocks noChangeShapeType="1"/>
              <a:stCxn id="12" idx="2"/>
              <a:endCxn id="21" idx="1"/>
            </p:cNvCxnSpPr>
            <p:nvPr/>
          </p:nvCxnSpPr>
          <p:spPr bwMode="auto">
            <a:xfrm rot="5400000">
              <a:off x="4188" y="2590"/>
              <a:ext cx="792" cy="336"/>
            </a:xfrm>
            <a:prstGeom prst="curvedConnector2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" name="Line 62"/>
            <p:cNvSpPr>
              <a:spLocks noChangeShapeType="1"/>
            </p:cNvSpPr>
            <p:nvPr/>
          </p:nvSpPr>
          <p:spPr bwMode="auto">
            <a:xfrm rot="5400000" flipV="1">
              <a:off x="4128" y="1162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63"/>
            <p:cNvSpPr>
              <a:spLocks noChangeShapeType="1"/>
            </p:cNvSpPr>
            <p:nvPr/>
          </p:nvSpPr>
          <p:spPr bwMode="auto">
            <a:xfrm flipV="1">
              <a:off x="3696" y="874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64"/>
            <p:cNvSpPr>
              <a:spLocks noChangeArrowheads="1"/>
            </p:cNvSpPr>
            <p:nvPr/>
          </p:nvSpPr>
          <p:spPr bwMode="auto">
            <a:xfrm>
              <a:off x="3840" y="1066"/>
              <a:ext cx="1200" cy="1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7" name="Rectangle 65"/>
            <p:cNvSpPr>
              <a:spLocks noChangeArrowheads="1"/>
            </p:cNvSpPr>
            <p:nvPr/>
          </p:nvSpPr>
          <p:spPr bwMode="auto">
            <a:xfrm>
              <a:off x="3840" y="1066"/>
              <a:ext cx="96" cy="576"/>
            </a:xfrm>
            <a:prstGeom prst="rect">
              <a:avLst/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8" name="Rectangle 66"/>
            <p:cNvSpPr>
              <a:spLocks noChangeArrowheads="1"/>
            </p:cNvSpPr>
            <p:nvPr/>
          </p:nvSpPr>
          <p:spPr bwMode="auto">
            <a:xfrm>
              <a:off x="3936" y="1114"/>
              <a:ext cx="96" cy="528"/>
            </a:xfrm>
            <a:prstGeom prst="rect">
              <a:avLst/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9" name="Rectangle 67"/>
            <p:cNvSpPr>
              <a:spLocks noChangeArrowheads="1"/>
            </p:cNvSpPr>
            <p:nvPr/>
          </p:nvSpPr>
          <p:spPr bwMode="auto">
            <a:xfrm>
              <a:off x="4032" y="1018"/>
              <a:ext cx="96" cy="624"/>
            </a:xfrm>
            <a:prstGeom prst="rect">
              <a:avLst/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0" name="Rectangle 68"/>
            <p:cNvSpPr>
              <a:spLocks noChangeArrowheads="1"/>
            </p:cNvSpPr>
            <p:nvPr/>
          </p:nvSpPr>
          <p:spPr bwMode="auto">
            <a:xfrm>
              <a:off x="4128" y="1162"/>
              <a:ext cx="96" cy="480"/>
            </a:xfrm>
            <a:prstGeom prst="rect">
              <a:avLst/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1" name="Rectangle 69"/>
            <p:cNvSpPr>
              <a:spLocks noChangeArrowheads="1"/>
            </p:cNvSpPr>
            <p:nvPr/>
          </p:nvSpPr>
          <p:spPr bwMode="auto">
            <a:xfrm>
              <a:off x="4224" y="1066"/>
              <a:ext cx="96" cy="576"/>
            </a:xfrm>
            <a:prstGeom prst="rect">
              <a:avLst/>
            </a:prstGeom>
            <a:noFill/>
            <a:ln w="381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2" name="Rectangle 70"/>
            <p:cNvSpPr>
              <a:spLocks noChangeArrowheads="1"/>
            </p:cNvSpPr>
            <p:nvPr/>
          </p:nvSpPr>
          <p:spPr bwMode="auto">
            <a:xfrm>
              <a:off x="4320" y="1162"/>
              <a:ext cx="96" cy="48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3" name="Line 77"/>
            <p:cNvSpPr>
              <a:spLocks noChangeShapeType="1"/>
            </p:cNvSpPr>
            <p:nvPr/>
          </p:nvSpPr>
          <p:spPr bwMode="auto">
            <a:xfrm rot="5400000" flipV="1">
              <a:off x="4128" y="2074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78"/>
            <p:cNvSpPr>
              <a:spLocks noChangeShapeType="1"/>
            </p:cNvSpPr>
            <p:nvPr/>
          </p:nvSpPr>
          <p:spPr bwMode="auto">
            <a:xfrm flipV="1">
              <a:off x="3696" y="1786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79"/>
            <p:cNvSpPr>
              <a:spLocks noChangeArrowheads="1"/>
            </p:cNvSpPr>
            <p:nvPr/>
          </p:nvSpPr>
          <p:spPr bwMode="auto">
            <a:xfrm>
              <a:off x="3840" y="2026"/>
              <a:ext cx="96" cy="528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6" name="Rectangle 80"/>
            <p:cNvSpPr>
              <a:spLocks noChangeArrowheads="1"/>
            </p:cNvSpPr>
            <p:nvPr/>
          </p:nvSpPr>
          <p:spPr bwMode="auto">
            <a:xfrm>
              <a:off x="3936" y="1978"/>
              <a:ext cx="96" cy="576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7" name="Rectangle 81"/>
            <p:cNvSpPr>
              <a:spLocks noChangeArrowheads="1"/>
            </p:cNvSpPr>
            <p:nvPr/>
          </p:nvSpPr>
          <p:spPr bwMode="auto">
            <a:xfrm>
              <a:off x="4032" y="1930"/>
              <a:ext cx="96" cy="624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8" name="Rectangle 82"/>
            <p:cNvSpPr>
              <a:spLocks noChangeArrowheads="1"/>
            </p:cNvSpPr>
            <p:nvPr/>
          </p:nvSpPr>
          <p:spPr bwMode="auto">
            <a:xfrm>
              <a:off x="4128" y="2026"/>
              <a:ext cx="96" cy="528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39" name="Rectangle 83"/>
            <p:cNvSpPr>
              <a:spLocks noChangeArrowheads="1"/>
            </p:cNvSpPr>
            <p:nvPr/>
          </p:nvSpPr>
          <p:spPr bwMode="auto">
            <a:xfrm>
              <a:off x="4224" y="2074"/>
              <a:ext cx="96" cy="480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0" name="Rectangle 84"/>
            <p:cNvSpPr>
              <a:spLocks noChangeArrowheads="1"/>
            </p:cNvSpPr>
            <p:nvPr/>
          </p:nvSpPr>
          <p:spPr bwMode="auto">
            <a:xfrm>
              <a:off x="4320" y="1978"/>
              <a:ext cx="96" cy="576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pic>
          <p:nvPicPr>
            <p:cNvPr id="41" name="Picture 8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746"/>
              <a:ext cx="1226" cy="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2" name="AutoShape 89"/>
            <p:cNvCxnSpPr>
              <a:cxnSpLocks noChangeShapeType="1"/>
              <a:stCxn id="7" idx="3"/>
              <a:endCxn id="45" idx="3"/>
            </p:cNvCxnSpPr>
            <p:nvPr/>
          </p:nvCxnSpPr>
          <p:spPr bwMode="auto">
            <a:xfrm flipV="1">
              <a:off x="3168" y="1330"/>
              <a:ext cx="432" cy="192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FFFF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90"/>
            <p:cNvCxnSpPr>
              <a:cxnSpLocks noChangeShapeType="1"/>
              <a:stCxn id="8" idx="3"/>
              <a:endCxn id="44" idx="3"/>
            </p:cNvCxnSpPr>
            <p:nvPr/>
          </p:nvCxnSpPr>
          <p:spPr bwMode="auto">
            <a:xfrm>
              <a:off x="3168" y="1762"/>
              <a:ext cx="432" cy="432"/>
            </a:xfrm>
            <a:prstGeom prst="curvedConnector3">
              <a:avLst>
                <a:gd name="adj1" fmla="val 50000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Rectangle 94"/>
            <p:cNvSpPr>
              <a:spLocks noChangeArrowheads="1"/>
            </p:cNvSpPr>
            <p:nvPr/>
          </p:nvSpPr>
          <p:spPr bwMode="auto">
            <a:xfrm flipH="1">
              <a:off x="3600" y="2074"/>
              <a:ext cx="67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5" name="Rectangle 95"/>
            <p:cNvSpPr>
              <a:spLocks noChangeArrowheads="1"/>
            </p:cNvSpPr>
            <p:nvPr/>
          </p:nvSpPr>
          <p:spPr bwMode="auto">
            <a:xfrm flipH="1">
              <a:off x="3600" y="1210"/>
              <a:ext cx="67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46" name="Line 96"/>
            <p:cNvSpPr>
              <a:spLocks noChangeShapeType="1"/>
            </p:cNvSpPr>
            <p:nvPr/>
          </p:nvSpPr>
          <p:spPr bwMode="auto">
            <a:xfrm flipH="1">
              <a:off x="2736" y="3274"/>
              <a:ext cx="28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97"/>
            <p:cNvSpPr txBox="1">
              <a:spLocks noChangeArrowheads="1"/>
            </p:cNvSpPr>
            <p:nvPr/>
          </p:nvSpPr>
          <p:spPr bwMode="auto">
            <a:xfrm>
              <a:off x="1440" y="3514"/>
              <a:ext cx="144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400" dirty="0">
                  <a:solidFill>
                    <a:srgbClr val="FFFFFF"/>
                  </a:solidFill>
                </a:rPr>
                <a:t>ADC INL measurement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02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code calibration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78441" y="1812600"/>
          <a:ext cx="2947377" cy="25460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5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48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Before</a:t>
                      </a:r>
                      <a:r>
                        <a:rPr lang="en-US" sz="1600" baseline="0" dirty="0" smtClean="0"/>
                        <a:t> calibration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After digital </a:t>
                      </a:r>
                      <a:r>
                        <a:rPr lang="en-US" sz="1600" dirty="0" err="1" smtClean="0"/>
                        <a:t>cal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551">
                <a:tc>
                  <a:txBody>
                    <a:bodyPr/>
                    <a:lstStyle/>
                    <a:p>
                      <a:r>
                        <a:rPr lang="en-US" dirty="0" smtClean="0"/>
                        <a:t>DNL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1.0313</a:t>
                      </a:r>
                    </a:p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1.0002</a:t>
                      </a:r>
                    </a:p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551">
                <a:tc>
                  <a:txBody>
                    <a:bodyPr/>
                    <a:lstStyle/>
                    <a:p>
                      <a:r>
                        <a:rPr lang="en-US" dirty="0" smtClean="0"/>
                        <a:t>INL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20.8276</a:t>
                      </a:r>
                    </a:p>
                    <a:p>
                      <a:r>
                        <a:rPr lang="en-US" dirty="0" smtClean="0"/>
                        <a:t>-13.2863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1.6244</a:t>
                      </a:r>
                    </a:p>
                    <a:p>
                      <a:r>
                        <a:rPr lang="en-US" dirty="0" smtClean="0"/>
                        <a:t>-1.2941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654" y="5874364"/>
            <a:ext cx="559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INL/DNL is measured by 32 hits/code histogram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ramp test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60" y="1239934"/>
            <a:ext cx="3115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Calibration resolution: 1 LSB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697" y="1239934"/>
            <a:ext cx="6297283" cy="47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/>
          </p:cNvGraphicFramePr>
          <p:nvPr>
            <p:extLst/>
          </p:nvPr>
        </p:nvGraphicFramePr>
        <p:xfrm>
          <a:off x="3074218" y="3796072"/>
          <a:ext cx="2947377" cy="25460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5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3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48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Before</a:t>
                      </a:r>
                      <a:r>
                        <a:rPr lang="en-US" sz="1600" baseline="0" dirty="0" smtClean="0"/>
                        <a:t> calibration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After digital </a:t>
                      </a:r>
                      <a:r>
                        <a:rPr lang="en-US" sz="1600" dirty="0" err="1" smtClean="0"/>
                        <a:t>cal</a:t>
                      </a:r>
                      <a:endParaRPr lang="en-US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551">
                <a:tc>
                  <a:txBody>
                    <a:bodyPr/>
                    <a:lstStyle/>
                    <a:p>
                      <a:r>
                        <a:rPr lang="en-US" dirty="0" smtClean="0"/>
                        <a:t>DNL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1.0313</a:t>
                      </a:r>
                    </a:p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1.0002</a:t>
                      </a:r>
                    </a:p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551">
                <a:tc>
                  <a:txBody>
                    <a:bodyPr/>
                    <a:lstStyle/>
                    <a:p>
                      <a:r>
                        <a:rPr lang="en-US" dirty="0" smtClean="0"/>
                        <a:t>INL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20.8276</a:t>
                      </a:r>
                    </a:p>
                    <a:p>
                      <a:r>
                        <a:rPr lang="en-US" dirty="0" smtClean="0"/>
                        <a:t>-13.2863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1.6244</a:t>
                      </a:r>
                    </a:p>
                    <a:p>
                      <a:r>
                        <a:rPr lang="en-US" dirty="0" smtClean="0"/>
                        <a:t>-1.2941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48" y="247388"/>
            <a:ext cx="4433977" cy="3357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5" y="128947"/>
            <a:ext cx="47148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3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 cap-size trimming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306561" y="1804661"/>
          <a:ext cx="2769081" cy="25460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5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48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Before Trimming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After Trimming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551">
                <a:tc>
                  <a:txBody>
                    <a:bodyPr/>
                    <a:lstStyle/>
                    <a:p>
                      <a:r>
                        <a:rPr lang="en-US" dirty="0" smtClean="0"/>
                        <a:t>DNL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1.0313</a:t>
                      </a:r>
                    </a:p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0.1875</a:t>
                      </a:r>
                    </a:p>
                    <a:p>
                      <a:r>
                        <a:rPr lang="en-US" dirty="0" smtClean="0"/>
                        <a:t>-0.3437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551">
                <a:tc>
                  <a:txBody>
                    <a:bodyPr/>
                    <a:lstStyle/>
                    <a:p>
                      <a:r>
                        <a:rPr lang="en-US" dirty="0" smtClean="0"/>
                        <a:t>INL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20.8276</a:t>
                      </a:r>
                    </a:p>
                    <a:p>
                      <a:r>
                        <a:rPr lang="en-US" dirty="0" smtClean="0"/>
                        <a:t>-13.2863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0.3289</a:t>
                      </a:r>
                    </a:p>
                    <a:p>
                      <a:r>
                        <a:rPr lang="en-US" dirty="0" smtClean="0"/>
                        <a:t>-0.2238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0222" y="5813762"/>
            <a:ext cx="559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INL/DNL is measured by 32 hits/code histogram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ramp test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560" y="1231995"/>
            <a:ext cx="29978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Trimming resolution: ¼ LSB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432" y="1470362"/>
            <a:ext cx="5791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1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40" y="53167"/>
            <a:ext cx="4763002" cy="3409980"/>
          </a:xfrm>
          <a:prstGeom prst="rect">
            <a:avLst/>
          </a:prstGeom>
        </p:spPr>
      </p:pic>
      <p:graphicFrame>
        <p:nvGraphicFramePr>
          <p:cNvPr id="6" name="Content Placeholder 6"/>
          <p:cNvGraphicFramePr>
            <a:graphicFrameLocks/>
          </p:cNvGraphicFramePr>
          <p:nvPr>
            <p:extLst/>
          </p:nvPr>
        </p:nvGraphicFramePr>
        <p:xfrm>
          <a:off x="3187459" y="3717035"/>
          <a:ext cx="2769081" cy="254606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5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6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348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Before Trimming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After Trimming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551">
                <a:tc>
                  <a:txBody>
                    <a:bodyPr/>
                    <a:lstStyle/>
                    <a:p>
                      <a:r>
                        <a:rPr lang="en-US" dirty="0" smtClean="0"/>
                        <a:t>DNL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1.0313</a:t>
                      </a:r>
                    </a:p>
                    <a:p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0.1875</a:t>
                      </a:r>
                    </a:p>
                    <a:p>
                      <a:r>
                        <a:rPr lang="en-US" dirty="0" smtClean="0"/>
                        <a:t>-0.3437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1551">
                <a:tc>
                  <a:txBody>
                    <a:bodyPr/>
                    <a:lstStyle/>
                    <a:p>
                      <a:r>
                        <a:rPr lang="en-US" dirty="0" smtClean="0"/>
                        <a:t>INL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20.8276</a:t>
                      </a:r>
                    </a:p>
                    <a:p>
                      <a:r>
                        <a:rPr lang="en-US" dirty="0" smtClean="0"/>
                        <a:t>-13.2863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0.3289</a:t>
                      </a:r>
                    </a:p>
                    <a:p>
                      <a:r>
                        <a:rPr lang="en-US" dirty="0" smtClean="0"/>
                        <a:t>-0.2238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123"/>
            <a:ext cx="4355940" cy="329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1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Presented analog techniques to improve matching, performance, and reliability</a:t>
            </a:r>
          </a:p>
          <a:p>
            <a:r>
              <a:rPr lang="en-US" dirty="0" smtClean="0"/>
              <a:t>Presented methods to verify against hidden design faults or manufacturing faults</a:t>
            </a:r>
          </a:p>
          <a:p>
            <a:r>
              <a:rPr lang="en-US" dirty="0" smtClean="0"/>
              <a:t>Presented methods with dramatically relax resource requirements to make on-chip ready</a:t>
            </a:r>
          </a:p>
          <a:p>
            <a:r>
              <a:rPr lang="en-US" dirty="0" smtClean="0"/>
              <a:t>Demonstrated incorporation of AMS BIST and BIST-based calibration to make it possible for in-field or on-road self-</a:t>
            </a:r>
            <a:r>
              <a:rPr lang="en-US" dirty="0" err="1" smtClean="0"/>
              <a:t>diag</a:t>
            </a:r>
            <a:r>
              <a:rPr lang="en-US" dirty="0" smtClean="0"/>
              <a:t> and self-healing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5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uSMILE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u</a:t>
            </a:r>
            <a:r>
              <a:rPr lang="en-US" sz="2400" dirty="0"/>
              <a:t>ltrafast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egmented </a:t>
            </a:r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/>
              <a:t>odel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dentification of </a:t>
            </a:r>
            <a:r>
              <a:rPr lang="en-US" sz="2400" dirty="0">
                <a:solidFill>
                  <a:srgbClr val="FF0000"/>
                </a:solidFill>
              </a:rPr>
              <a:t>L</a:t>
            </a:r>
            <a:r>
              <a:rPr lang="en-US" sz="2400" dirty="0"/>
              <a:t>inearity </a:t>
            </a:r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en-US" sz="2400" dirty="0"/>
              <a:t>rrors (</a:t>
            </a:r>
            <a:r>
              <a:rPr lang="en-US" sz="2400" dirty="0" err="1"/>
              <a:t>uSMILE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r>
              <a:rPr lang="en-US" sz="2400" dirty="0" smtClean="0"/>
              <a:t>High resolution ADCs always use architectures for which the number of ADC output codes is orders of magnitude more than the number of analog components used to build the ADC.</a:t>
            </a:r>
          </a:p>
          <a:p>
            <a:endParaRPr lang="en-US" sz="2400" dirty="0" smtClean="0"/>
          </a:p>
          <a:p>
            <a:r>
              <a:rPr lang="en-US" sz="2400" dirty="0" smtClean="0"/>
              <a:t>For SAR ADC, N-bit ADC requires O(n) components.</a:t>
            </a:r>
          </a:p>
          <a:p>
            <a:endParaRPr lang="en-US" sz="2400" dirty="0" smtClean="0"/>
          </a:p>
          <a:p>
            <a:r>
              <a:rPr lang="en-US" sz="2400" dirty="0" smtClean="0"/>
              <a:t>The non-ideality of these components completely determines all the errors in the ADC transfer curve.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51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uSMILE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This algorithm takes a system identification approach using a segmented non-parametric model that captures both the linear errors and non-linear errors.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It works for SAR ADC, Pipeline ADC and other ADCs having the segmentation characteristics.</a:t>
            </a:r>
          </a:p>
          <a:p>
            <a:endParaRPr lang="en-US" sz="2400" dirty="0" smtClean="0"/>
          </a:p>
          <a:p>
            <a:r>
              <a:rPr lang="en-US" sz="2400" dirty="0" smtClean="0"/>
              <a:t>The number of test data can be reduced by a factor of 100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55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CAF717"/>
      </a:accent1>
      <a:accent2>
        <a:srgbClr val="00FFFF"/>
      </a:accent2>
      <a:accent3>
        <a:srgbClr val="AAAAFF"/>
      </a:accent3>
      <a:accent4>
        <a:srgbClr val="DADADA"/>
      </a:accent4>
      <a:accent5>
        <a:srgbClr val="E1FAAB"/>
      </a:accent5>
      <a:accent6>
        <a:srgbClr val="00E7E7"/>
      </a:accent6>
      <a:hlink>
        <a:srgbClr val="FF00FF"/>
      </a:hlink>
      <a:folHlink>
        <a:srgbClr val="969696"/>
      </a:folHlink>
    </a:clrScheme>
    <a:fontScheme name="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Powerpoint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LSI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LSI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HD:Credence Foils:Powerpoint Template</Template>
  <TotalTime>1010</TotalTime>
  <Pages>2</Pages>
  <Words>2594</Words>
  <Application>Microsoft Office PowerPoint</Application>
  <PresentationFormat>On-screen Show (4:3)</PresentationFormat>
  <Paragraphs>587</Paragraphs>
  <Slides>74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90" baseType="lpstr">
      <vt:lpstr>Arial Unicode MS</vt:lpstr>
      <vt:lpstr>Geneva</vt:lpstr>
      <vt:lpstr>ＭＳ Ｐゴシック</vt:lpstr>
      <vt:lpstr>黑体</vt:lpstr>
      <vt:lpstr>宋体</vt:lpstr>
      <vt:lpstr>Arial</vt:lpstr>
      <vt:lpstr>Calibri</vt:lpstr>
      <vt:lpstr>Cambria Math</vt:lpstr>
      <vt:lpstr>Times</vt:lpstr>
      <vt:lpstr>Times New Roman</vt:lpstr>
      <vt:lpstr>Wingdings</vt:lpstr>
      <vt:lpstr>Powerpoint Template</vt:lpstr>
      <vt:lpstr>VLSI_1</vt:lpstr>
      <vt:lpstr>1_VLSI_1</vt:lpstr>
      <vt:lpstr>Visio</vt:lpstr>
      <vt:lpstr>Equation</vt:lpstr>
      <vt:lpstr>  USER-SMILE   Ultrafast Stimulus Error Removal and Segmented Model Identification for Linearity Estimation</vt:lpstr>
      <vt:lpstr>Motivation</vt:lpstr>
      <vt:lpstr>Outline</vt:lpstr>
      <vt:lpstr>Background</vt:lpstr>
      <vt:lpstr>Challenges</vt:lpstr>
      <vt:lpstr>Need</vt:lpstr>
      <vt:lpstr>SEIR Algorithm</vt:lpstr>
      <vt:lpstr>Review of uSMILE</vt:lpstr>
      <vt:lpstr>Review of uSMILE</vt:lpstr>
      <vt:lpstr>uSMILE Algorithm</vt:lpstr>
      <vt:lpstr>uSMILE Algorithm Procedures</vt:lpstr>
      <vt:lpstr>Challenges</vt:lpstr>
      <vt:lpstr>Need</vt:lpstr>
      <vt:lpstr>Proposed Algorithm</vt:lpstr>
      <vt:lpstr>Proposed Algorithm</vt:lpstr>
      <vt:lpstr>USER SMILE Algorithm</vt:lpstr>
      <vt:lpstr>Example of INL segmentation</vt:lpstr>
      <vt:lpstr>USER SMILE Algorithm</vt:lpstr>
      <vt:lpstr>USER SMILE Algorithm</vt:lpstr>
      <vt:lpstr>Simulation</vt:lpstr>
      <vt:lpstr>Simulation Result</vt:lpstr>
      <vt:lpstr>Simulation Result</vt:lpstr>
      <vt:lpstr>Simulation Result</vt:lpstr>
      <vt:lpstr>Simulation Result</vt:lpstr>
      <vt:lpstr>Conclusion</vt:lpstr>
      <vt:lpstr>New Algorithm</vt:lpstr>
      <vt:lpstr>Implementation in SAR ADC</vt:lpstr>
      <vt:lpstr>First Conversion</vt:lpstr>
      <vt:lpstr>First Conversion</vt:lpstr>
      <vt:lpstr>First Conversion</vt:lpstr>
      <vt:lpstr>Second Conversion</vt:lpstr>
      <vt:lpstr>Second Conversion</vt:lpstr>
      <vt:lpstr>Second Conversion</vt:lpstr>
      <vt:lpstr>Output Data Processing</vt:lpstr>
      <vt:lpstr>Output Data Processing</vt:lpstr>
      <vt:lpstr>Output Data Processing</vt:lpstr>
      <vt:lpstr>Subtracting removes Vin from Eq</vt:lpstr>
      <vt:lpstr>Write in Least Square form</vt:lpstr>
      <vt:lpstr>Implementation in SAR ADC</vt:lpstr>
      <vt:lpstr>Nonlinear Ramp Input</vt:lpstr>
      <vt:lpstr>Least Square Reformulation</vt:lpstr>
      <vt:lpstr>Least Square Reformulation</vt:lpstr>
      <vt:lpstr>Block Diagonal by Proper Reformulation</vt:lpstr>
      <vt:lpstr>Least Square Reformulation</vt:lpstr>
      <vt:lpstr>1 hit/code nonlinear ramp signal compared with 64 hits/code HRT</vt:lpstr>
      <vt:lpstr>¼ hit/code nonlinear ramp signal compared with 64 hits/code HRT</vt:lpstr>
      <vt:lpstr>10,000 runs on a 12-bit SAR ADC with 0.3LSB noise added to the input</vt:lpstr>
      <vt:lpstr>Conclusion</vt:lpstr>
      <vt:lpstr>BIST-based ADC Cal: conceptual</vt:lpstr>
      <vt:lpstr>ADC architectural modification</vt:lpstr>
      <vt:lpstr>Additional circuits</vt:lpstr>
      <vt:lpstr>Hardware Implementation</vt:lpstr>
      <vt:lpstr>Low-cost Shift Generator in CDAC SAR</vt:lpstr>
      <vt:lpstr>On-chip BIST Implementation</vt:lpstr>
      <vt:lpstr>Test Results</vt:lpstr>
      <vt:lpstr>Measurement repeatability</vt:lpstr>
      <vt:lpstr>Test Results for large number of chips</vt:lpstr>
      <vt:lpstr>Calibration Results</vt:lpstr>
      <vt:lpstr>Calibration Results</vt:lpstr>
      <vt:lpstr>Cost Comparison</vt:lpstr>
      <vt:lpstr>Other Benefits</vt:lpstr>
      <vt:lpstr>Calibration for Pipeline ADC</vt:lpstr>
      <vt:lpstr>Architecture</vt:lpstr>
      <vt:lpstr>Architecture</vt:lpstr>
      <vt:lpstr>Non-ideality</vt:lpstr>
      <vt:lpstr>One representative INL/DNL Simulation</vt:lpstr>
      <vt:lpstr>uSMILE Algorithm</vt:lpstr>
      <vt:lpstr>Capacitor / Gain Error Comparison</vt:lpstr>
      <vt:lpstr>Trimming/Calibration</vt:lpstr>
      <vt:lpstr>Digital code calibration</vt:lpstr>
      <vt:lpstr>PowerPoint Presentation</vt:lpstr>
      <vt:lpstr>Analog cap-size trimming</vt:lpstr>
      <vt:lpstr>PowerPoint Presentation</vt:lpstr>
      <vt:lpstr>Conclusion</vt:lpstr>
    </vt:vector>
  </TitlesOfParts>
  <Manager/>
  <Company>UIB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template</dc:title>
  <dc:subject>VTS '05 Electronic presentation guide/template</dc:subject>
  <dc:creator>Dimitris Gizopoulos</dc:creator>
  <cp:keywords/>
  <dc:description/>
  <cp:lastModifiedBy>Chen, Degang J [E CPE]</cp:lastModifiedBy>
  <cp:revision>569</cp:revision>
  <cp:lastPrinted>2015-04-09T20:02:50Z</cp:lastPrinted>
  <dcterms:created xsi:type="dcterms:W3CDTF">2014-01-28T16:14:35Z</dcterms:created>
  <dcterms:modified xsi:type="dcterms:W3CDTF">2020-04-22T17:58:01Z</dcterms:modified>
  <cp:category/>
</cp:coreProperties>
</file>