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256" r:id="rId3"/>
    <p:sldId id="315" r:id="rId4"/>
    <p:sldId id="335" r:id="rId5"/>
    <p:sldId id="316" r:id="rId6"/>
    <p:sldId id="317" r:id="rId7"/>
    <p:sldId id="352" r:id="rId8"/>
    <p:sldId id="318" r:id="rId9"/>
    <p:sldId id="353" r:id="rId10"/>
    <p:sldId id="319" r:id="rId11"/>
    <p:sldId id="337" r:id="rId12"/>
    <p:sldId id="324" r:id="rId13"/>
    <p:sldId id="321" r:id="rId14"/>
    <p:sldId id="342" r:id="rId15"/>
    <p:sldId id="343" r:id="rId16"/>
    <p:sldId id="344" r:id="rId17"/>
    <p:sldId id="354" r:id="rId18"/>
    <p:sldId id="355" r:id="rId19"/>
    <p:sldId id="356" r:id="rId20"/>
    <p:sldId id="357" r:id="rId21"/>
    <p:sldId id="346" r:id="rId22"/>
    <p:sldId id="345" r:id="rId23"/>
    <p:sldId id="329" r:id="rId24"/>
    <p:sldId id="330" r:id="rId25"/>
    <p:sldId id="348" r:id="rId26"/>
    <p:sldId id="331" r:id="rId27"/>
    <p:sldId id="333" r:id="rId28"/>
    <p:sldId id="350" r:id="rId29"/>
    <p:sldId id="341" r:id="rId30"/>
    <p:sldId id="349" r:id="rId31"/>
    <p:sldId id="351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93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84" autoAdjust="0"/>
    <p:restoredTop sz="81764" autoAdjust="0"/>
  </p:normalViewPr>
  <p:slideViewPr>
    <p:cSldViewPr>
      <p:cViewPr varScale="1">
        <p:scale>
          <a:sx n="92" d="100"/>
          <a:sy n="92" d="100"/>
        </p:scale>
        <p:origin x="12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4" d="100"/>
          <a:sy n="54" d="100"/>
        </p:scale>
        <p:origin x="-282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54" tIns="46578" rIns="93154" bIns="465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54" tIns="46578" rIns="93154" bIns="46578" rtlCol="0"/>
          <a:lstStyle>
            <a:lvl1pPr algn="r">
              <a:defRPr sz="1200"/>
            </a:lvl1pPr>
          </a:lstStyle>
          <a:p>
            <a:fld id="{EBB184D3-ABE7-4AC0-8704-751450A17457}" type="datetimeFigureOut">
              <a:rPr lang="en-US" smtClean="0"/>
              <a:t>12/1/2015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4" tIns="46578" rIns="93154" bIns="4657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54" tIns="46578" rIns="93154" bIns="465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54" tIns="46578" rIns="93154" bIns="465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4" tIns="46578" rIns="93154" bIns="46578" rtlCol="0" anchor="b"/>
          <a:lstStyle>
            <a:lvl1pPr algn="r">
              <a:defRPr sz="1200"/>
            </a:lvl1pPr>
          </a:lstStyle>
          <a:p>
            <a:fld id="{4AAB08F9-5155-4108-8C31-BE8AAD59B3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4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916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2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65261" indent="-165261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DC offset gets translated to chopping frequency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𝑐h𝑜𝑝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165261" indent="-165261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Chopper is a simple mixer implemented using cross-coupled switches</a:t>
                </a:r>
              </a:p>
              <a:p>
                <a:pPr marL="165261" indent="-165261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signal is unaffected overall at the end of chopping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DC offset gets translated to chopping frequency (</a:t>
                </a:r>
                <a:r>
                  <a:rPr lang="en-US" sz="1200" i="0">
                    <a:latin typeface="Cambria Math"/>
                  </a:rPr>
                  <a:t>𝑓</a:t>
                </a:r>
                <a:r>
                  <a:rPr lang="en-US" sz="1200" i="0">
                    <a:latin typeface="Cambria Math" panose="02040503050406030204" pitchFamily="18" charset="0"/>
                  </a:rPr>
                  <a:t>_</a:t>
                </a:r>
                <a:r>
                  <a:rPr lang="en-US" sz="1200" i="0">
                    <a:latin typeface="Cambria Math"/>
                  </a:rPr>
                  <a:t>𝑐ℎ𝑜𝑝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Chopper is a simple mixer implemented using cross-coupled switches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signal is unaffected overall at the end of chopping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402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05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946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38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51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2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37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08F9-5155-4108-8C31-BE8AAD59B33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935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1137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60A9A-46F9-4AC3-A9A5-D790F291E4D7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152400"/>
            <a:ext cx="21336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2484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7FCB5-1548-4C50-80AC-FAF51E9B12E9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2AD273-AF97-4414-BD56-875ED7CE37F5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6D59A1-CCDA-410C-9D9A-3D68B38E02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8C2BF9-81BE-4AD9-B796-509684DF278E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1F801-619C-4B26-8F19-F82A2AD8F8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3E8340-6E20-40B8-BDFE-59BB9FCDBE71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63C99-8E58-4B85-968B-71E0B81201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4478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484393-6586-4E8E-87F0-FCE612052CEA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B65E8-FCB4-47AE-91FC-B3A01EB1FD2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234A4-6D6E-4C77-9194-D3FC036417A7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29C79-37A5-48C8-933D-D31598EACD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7030D-E04A-4A08-9C05-E77EC45A7F6A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2EC2F-8DFE-4E16-9B61-863B676543B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DD1A51-B35F-4026-9548-C35562D31FBE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74BC5-6E43-4F4B-B2DE-8827A5F6B5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7D605-DD68-4B2B-8A86-B11BE2AA18BE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EC922-758B-4883-B81A-D38BE6395F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2BD6F-FA13-482F-B2CD-B6A62FDC821E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57950"/>
            <a:ext cx="2133600" cy="400050"/>
          </a:xfr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7620000" y="6343650"/>
            <a:ext cx="838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557038-669A-46ED-AD67-56F4800B4BAB}" type="datetime11">
              <a:rPr lang="en-US" sz="1050" b="1" smtClean="0"/>
              <a:pPr algn="ctr"/>
              <a:t>12:44:27</a:t>
            </a:fld>
            <a:endParaRPr lang="en-US" sz="1050" b="1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5CE11-36AD-4081-8776-704CB678FC0A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25937-758F-425F-82EB-A6E6A64AF9D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0E621-CB29-4D98-8279-79F8B5604030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AF421E-861A-45CB-9F25-15976424298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152400"/>
            <a:ext cx="21336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2484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EF81C-0168-4C77-98B3-739FB0D19A48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91F66C-496B-4DC3-8EF3-038EE22DE82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8EAC5-64CC-4586-ACA3-0E9118FD71E1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4478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98807-AFBD-4952-82EA-80723717E884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FC577-F0DB-4A49-AF7D-F99AE431DF51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7D138-BB30-47AD-AFBB-D16698471C4D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F6CD9-6CD1-44D9-A498-F2D3D853B099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E5E044-CD9E-46F0-8272-E205586C1A86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C9BAA-1372-4723-A6BB-B6D9C69401FC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3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6297117-6E51-46BB-8308-9BC6A3F60D3E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864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0" y="77788"/>
          <a:ext cx="9144000" cy="678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70" name="Slide" r:id="rId14" imgW="8807078" imgH="6605095" progId="PowerPoint.Slide.8">
                  <p:embed/>
                </p:oleObj>
              </mc:Choice>
              <mc:Fallback>
                <p:oleObj name="Slide" r:id="rId14" imgW="8807078" imgH="6605095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7788"/>
                        <a:ext cx="9144000" cy="678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842593"/>
              </p:ext>
            </p:extLst>
          </p:nvPr>
        </p:nvGraphicFramePr>
        <p:xfrm>
          <a:off x="228600" y="685800"/>
          <a:ext cx="8534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71" name="Visio" r:id="rId16" imgW="6124432" imgH="4092512" progId="Visio.Drawing.11">
                  <p:embed/>
                </p:oleObj>
              </mc:Choice>
              <mc:Fallback>
                <p:oleObj name="Visio" r:id="rId16" imgW="6124432" imgH="409251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85800"/>
                        <a:ext cx="8534400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47800"/>
            <a:ext cx="853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rgbClr val="0000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EFA48FC-07B3-4F36-91E8-B17399791BF5}" type="datetime1">
              <a:rPr lang="en-US" smtClean="0"/>
              <a:t>12/1/2015</a:t>
            </a:fld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864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0" y="77788"/>
          <a:ext cx="9144000" cy="678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4" name="Slide" r:id="rId14" imgW="8807078" imgH="6605095" progId="PowerPoint.Slide.8">
                  <p:embed/>
                </p:oleObj>
              </mc:Choice>
              <mc:Fallback>
                <p:oleObj name="Slide" r:id="rId14" imgW="8807078" imgH="6605095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7788"/>
                        <a:ext cx="9144000" cy="678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8600" y="914400"/>
          <a:ext cx="8534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5" name="Visio" r:id="rId16" imgW="6124432" imgH="4092512" progId="Visio.Drawing.11">
                  <p:embed/>
                </p:oleObj>
              </mc:Choice>
              <mc:Fallback>
                <p:oleObj name="Visio" r:id="rId16" imgW="6124432" imgH="409251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14400"/>
                        <a:ext cx="8534400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85F5D82-F7FD-473A-9043-275A6954EF19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47800"/>
            <a:ext cx="853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367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001000" cy="1470025"/>
          </a:xfrm>
        </p:spPr>
        <p:txBody>
          <a:bodyPr/>
          <a:lstStyle/>
          <a:p>
            <a:r>
              <a:rPr lang="en-US" dirty="0" smtClean="0"/>
              <a:t>Chopper-stabilized Op Amp Design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57300" y="3276600"/>
            <a:ext cx="6400800" cy="1752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Chongli Cai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11/2015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2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42" y="1342199"/>
            <a:ext cx="8742515" cy="417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29000" y="2895599"/>
            <a:ext cx="685800" cy="990601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29099" y="4514849"/>
            <a:ext cx="419101" cy="106680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Chopper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324" y="1447800"/>
            <a:ext cx="4467751" cy="2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2276" y="4724400"/>
            <a:ext cx="7889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Output chopper &amp; chopper in the RRL are less critical than input chopper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switches are not required to be bootstrapped because the voltage</a:t>
            </a:r>
          </a:p>
          <a:p>
            <a:r>
              <a:rPr lang="en-US" dirty="0"/>
              <a:t> </a:t>
            </a:r>
            <a:r>
              <a:rPr lang="en-US" dirty="0" smtClean="0"/>
              <a:t>    variation at first stage output is small.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8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295400"/>
            <a:ext cx="8742515" cy="417360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67002" y="4495800"/>
            <a:ext cx="2467415" cy="114299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0500" y="2386711"/>
            <a:ext cx="1373917" cy="457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2" y="3810000"/>
            <a:ext cx="1499400" cy="427678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4648202" y="2821051"/>
            <a:ext cx="216300" cy="30314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114802" y="4343400"/>
            <a:ext cx="228601" cy="457200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86815" y="4362650"/>
            <a:ext cx="3560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Down-modulated </a:t>
            </a:r>
            <a:r>
              <a:rPr lang="en-US" sz="1200" dirty="0" err="1" smtClean="0"/>
              <a:t>Vos</a:t>
            </a:r>
            <a:r>
              <a:rPr lang="en-US" sz="1200" dirty="0" smtClean="0"/>
              <a:t> back to DC to compensate Initial offset.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Up-modulated Vin &amp; offset of gm3 are filtered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Notch filter is used to filter out signal at </a:t>
            </a:r>
            <a:r>
              <a:rPr lang="en-US" sz="1200" dirty="0" err="1" smtClean="0"/>
              <a:t>fchop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0563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Ripple Reduction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514" y="1285875"/>
            <a:ext cx="4648200" cy="4831907"/>
          </a:xfrm>
          <a:prstGeom prst="rect">
            <a:avLst/>
          </a:prstGeom>
          <a:ln w="38100"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642139" y="1524000"/>
            <a:ext cx="438774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Switched-capacitor based notch filter</a:t>
            </a:r>
          </a:p>
          <a:p>
            <a:r>
              <a:rPr lang="en-US" dirty="0" smtClean="0"/>
              <a:t>is used 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Notch filter clock signal has 90 degree</a:t>
            </a:r>
          </a:p>
          <a:p>
            <a:r>
              <a:rPr lang="en-US" dirty="0" smtClean="0"/>
              <a:t>phase shift with chopping clock.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DC input @ gm3 becomes modulated </a:t>
            </a:r>
          </a:p>
          <a:p>
            <a:r>
              <a:rPr lang="en-US" dirty="0" smtClean="0"/>
              <a:t>Current flowing into input of NF and then</a:t>
            </a:r>
          </a:p>
          <a:p>
            <a:r>
              <a:rPr lang="en-US" dirty="0" smtClean="0"/>
              <a:t>Integrated by sampling caps.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signal is only sampled when it </a:t>
            </a:r>
          </a:p>
          <a:p>
            <a:r>
              <a:rPr lang="en-US" dirty="0" smtClean="0"/>
              <a:t>crosses zero due to orthogonal CLK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3886200" y="4648200"/>
            <a:ext cx="914400" cy="457200"/>
          </a:xfrm>
          <a:prstGeom prst="straightConnector1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886200" y="5105400"/>
            <a:ext cx="914400" cy="0"/>
          </a:xfrm>
          <a:prstGeom prst="straightConnector1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85958" y="5123077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Orthogonal clock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1295400"/>
            <a:ext cx="1447800" cy="259080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0661" y="3143961"/>
            <a:ext cx="1261282" cy="98371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514600" y="5904625"/>
            <a:ext cx="6114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Kusuda</a:t>
            </a:r>
            <a:r>
              <a:rPr lang="en-US" sz="1200" dirty="0"/>
              <a:t>, Y., "Auto Correction Feedback for Ripple Suppression in a Chopper Amplifier," </a:t>
            </a:r>
            <a:endParaRPr lang="en-US" sz="1200" dirty="0" smtClean="0"/>
          </a:p>
          <a:p>
            <a:r>
              <a:rPr lang="en-US" sz="1200" dirty="0" smtClean="0"/>
              <a:t>in</a:t>
            </a:r>
            <a:r>
              <a:rPr lang="en-US" sz="1200" dirty="0"/>
              <a:t> </a:t>
            </a:r>
            <a:r>
              <a:rPr lang="en-US" sz="1200" i="1" dirty="0"/>
              <a:t>Solid-State Circuits, IEEE Journal of</a:t>
            </a:r>
            <a:r>
              <a:rPr lang="en-US" sz="1200" dirty="0"/>
              <a:t> , vol.45, no.8, pp.1436-1445, Aug. 2010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060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Clock Generation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76350"/>
            <a:ext cx="6137551" cy="25244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414" y="3848433"/>
            <a:ext cx="3621536" cy="225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Gain stages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" y="1600200"/>
            <a:ext cx="8534400" cy="40742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781800" y="1828800"/>
            <a:ext cx="12954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1752600"/>
            <a:ext cx="12954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67000" y="2990850"/>
            <a:ext cx="6858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62600" y="3038475"/>
            <a:ext cx="685800" cy="1095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754091" y="3005570"/>
            <a:ext cx="21980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kern="0" dirty="0" err="1" smtClean="0">
                <a:solidFill>
                  <a:srgbClr val="FF0000"/>
                </a:solidFill>
              </a:rPr>
              <a:t>Monticelli</a:t>
            </a:r>
            <a:r>
              <a:rPr lang="en-US" kern="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kern="0" dirty="0" smtClean="0">
                <a:solidFill>
                  <a:srgbClr val="FF0000"/>
                </a:solidFill>
              </a:rPr>
              <a:t>output stage </a:t>
            </a:r>
          </a:p>
          <a:p>
            <a:r>
              <a:rPr lang="en-US" kern="0" dirty="0" smtClean="0">
                <a:solidFill>
                  <a:srgbClr val="FF0000"/>
                </a:solidFill>
              </a:rPr>
              <a:t>With </a:t>
            </a:r>
            <a:r>
              <a:rPr lang="en-US" kern="0" dirty="0" err="1" smtClean="0">
                <a:solidFill>
                  <a:srgbClr val="FF0000"/>
                </a:solidFill>
              </a:rPr>
              <a:t>cascode</a:t>
            </a:r>
            <a:r>
              <a:rPr lang="en-US" kern="0" dirty="0" smtClean="0">
                <a:solidFill>
                  <a:srgbClr val="FF0000"/>
                </a:solidFill>
              </a:rPr>
              <a:t> stage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95400" y="4181475"/>
            <a:ext cx="1890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kern="0" dirty="0" smtClean="0">
                <a:solidFill>
                  <a:srgbClr val="FF0000"/>
                </a:solidFill>
              </a:rPr>
              <a:t>Folded-</a:t>
            </a:r>
            <a:r>
              <a:rPr lang="en-US" kern="0" dirty="0" err="1" smtClean="0">
                <a:solidFill>
                  <a:srgbClr val="FF0000"/>
                </a:solidFill>
              </a:rPr>
              <a:t>cascode</a:t>
            </a:r>
            <a:r>
              <a:rPr lang="en-US" kern="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kern="0" dirty="0" smtClean="0">
                <a:solidFill>
                  <a:srgbClr val="FF0000"/>
                </a:solidFill>
              </a:rPr>
              <a:t>gain stage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81200" y="1367888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kern="0" dirty="0" smtClean="0">
                <a:solidFill>
                  <a:srgbClr val="FF0000"/>
                </a:solidFill>
              </a:rPr>
              <a:t>Folded input pair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Gm1 (folded-cascade in HG path)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47800"/>
            <a:ext cx="6665116" cy="416718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6310746" y="4110903"/>
            <a:ext cx="1828800" cy="3048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5022273" y="4263303"/>
            <a:ext cx="3117273" cy="1524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51865" y="4568103"/>
            <a:ext cx="2702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RRL current adding here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57200" y="2514600"/>
            <a:ext cx="1143000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33400" y="2514600"/>
            <a:ext cx="3599258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9700" y="2132556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Connect to input chopper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1705" y="1870991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Connect to input chopper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354071" y="2329805"/>
            <a:ext cx="1066800" cy="115504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934200" y="2329805"/>
            <a:ext cx="1483516" cy="8606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31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4752975" cy="433677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6124575" y="2514600"/>
            <a:ext cx="1828800" cy="3048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6124575" y="2819400"/>
            <a:ext cx="1828801" cy="24384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43600" y="1811804"/>
            <a:ext cx="2839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Connect to the </a:t>
            </a:r>
            <a:r>
              <a:rPr lang="en-US" dirty="0" err="1" smtClean="0"/>
              <a:t>cascode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Stage before output stage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806" y="1427528"/>
            <a:ext cx="5799868" cy="408607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553200" y="1219200"/>
            <a:ext cx="990600" cy="44958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895600" y="1219200"/>
            <a:ext cx="3513868" cy="44958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62400" y="5715000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Cascode</a:t>
            </a:r>
            <a:r>
              <a:rPr lang="en-US" dirty="0" smtClean="0"/>
              <a:t> stage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86725" y="5715000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 stage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829532" y="1752600"/>
            <a:ext cx="2286000" cy="4476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08340" y="1745673"/>
            <a:ext cx="3502592" cy="4546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14400" y="4343400"/>
            <a:ext cx="2286000" cy="4476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993208" y="4336473"/>
            <a:ext cx="3273992" cy="4546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3191" y="128733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NMOS pair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1936" y="3963678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PMOS 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5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447800"/>
            <a:ext cx="56769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Chopper-stabilized Amp?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38275"/>
            <a:ext cx="8763000" cy="4876800"/>
          </a:xfrm>
        </p:spPr>
        <p:txBody>
          <a:bodyPr/>
          <a:lstStyle/>
          <a:p>
            <a:r>
              <a:rPr lang="en-US" sz="2400" dirty="0" smtClean="0"/>
              <a:t>Firstly published </a:t>
            </a:r>
            <a:r>
              <a:rPr lang="en-US" sz="2400" dirty="0" smtClean="0"/>
              <a:t>by TI in 2006 [1]</a:t>
            </a:r>
            <a:endParaRPr lang="en-US" sz="2400" dirty="0" smtClean="0"/>
          </a:p>
          <a:p>
            <a:r>
              <a:rPr lang="en-US" sz="2400" dirty="0" smtClean="0"/>
              <a:t>Goal is to achieve </a:t>
            </a:r>
            <a:r>
              <a:rPr lang="el-GR" sz="2400" dirty="0" smtClean="0"/>
              <a:t>μ</a:t>
            </a:r>
            <a:r>
              <a:rPr lang="en-US" sz="2400" dirty="0" smtClean="0"/>
              <a:t>V offset and extremely low offset </a:t>
            </a:r>
            <a:r>
              <a:rPr lang="en-US" sz="2400" dirty="0" smtClean="0"/>
              <a:t>drifts for high gain/precision applications.</a:t>
            </a:r>
          </a:p>
          <a:p>
            <a:r>
              <a:rPr lang="en-US" sz="2400" dirty="0" smtClean="0"/>
              <a:t>It turns the polarity of offset constantly so that the average offset is small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8213" y="5638800"/>
            <a:ext cx="80361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[1]Burt</a:t>
            </a:r>
            <a:r>
              <a:rPr lang="en-US" sz="1000" dirty="0"/>
              <a:t>, R.; Zhang, J., "A </a:t>
            </a:r>
            <a:r>
              <a:rPr lang="en-US" sz="1000" dirty="0" err="1"/>
              <a:t>Micropower</a:t>
            </a:r>
            <a:r>
              <a:rPr lang="en-US" sz="1000" dirty="0"/>
              <a:t> Chopper-Stabilized Operational Amplifier using a SC Notch Filter with Synchronous Integration inside </a:t>
            </a:r>
            <a:endParaRPr lang="en-US" sz="1000" dirty="0" smtClean="0"/>
          </a:p>
          <a:p>
            <a:r>
              <a:rPr lang="en-US" sz="1000" dirty="0" smtClean="0"/>
              <a:t>the </a:t>
            </a:r>
            <a:r>
              <a:rPr lang="en-US" sz="1000" dirty="0" err="1"/>
              <a:t>ContinuousTime</a:t>
            </a:r>
            <a:r>
              <a:rPr lang="en-US" sz="1000" dirty="0"/>
              <a:t> Signal </a:t>
            </a:r>
            <a:r>
              <a:rPr lang="en-US" sz="1000" dirty="0" err="1"/>
              <a:t>Path</a:t>
            </a:r>
            <a:r>
              <a:rPr lang="en-US" sz="1000" dirty="0" err="1" smtClean="0"/>
              <a:t>,“in</a:t>
            </a:r>
            <a:r>
              <a:rPr lang="en-US" sz="1000" dirty="0"/>
              <a:t> </a:t>
            </a:r>
            <a:r>
              <a:rPr lang="en-US" sz="1000" i="1" dirty="0"/>
              <a:t>Solid-State Circuits Conference, 2006. ISSCC 2006. Digest of Technical Papers. IEEE International</a:t>
            </a:r>
            <a:r>
              <a:rPr lang="en-US" sz="1000" dirty="0"/>
              <a:t> , </a:t>
            </a:r>
            <a:endParaRPr lang="en-US" sz="1000" dirty="0" smtClean="0"/>
          </a:p>
          <a:p>
            <a:r>
              <a:rPr lang="en-US" sz="1000" dirty="0" smtClean="0"/>
              <a:t>vol</a:t>
            </a:r>
            <a:r>
              <a:rPr lang="en-US" sz="1000" dirty="0"/>
              <a:t>., no., pp.1388-1397, 6-9 Feb. 2006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533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85875"/>
            <a:ext cx="8534400" cy="4876800"/>
          </a:xfrm>
        </p:spPr>
        <p:txBody>
          <a:bodyPr/>
          <a:lstStyle/>
          <a:p>
            <a:r>
              <a:rPr lang="en-US" sz="2000" dirty="0" smtClean="0"/>
              <a:t>Design the 3-stage amplifier with MNMC</a:t>
            </a:r>
          </a:p>
          <a:p>
            <a:r>
              <a:rPr lang="en-US" sz="2000" dirty="0" smtClean="0"/>
              <a:t>Simulate its AC performance (GBW, UGF, PM), transient performance (SR. settling time) and noise </a:t>
            </a:r>
          </a:p>
          <a:p>
            <a:r>
              <a:rPr lang="en-US" sz="2000" dirty="0" smtClean="0"/>
              <a:t>Design ripple reduction loop (RRL)</a:t>
            </a:r>
          </a:p>
          <a:p>
            <a:r>
              <a:rPr lang="en-US" sz="2000" dirty="0" smtClean="0"/>
              <a:t>Add the RRL to the amp with ideal I/O choppers</a:t>
            </a:r>
          </a:p>
          <a:p>
            <a:r>
              <a:rPr lang="en-US" sz="2000" dirty="0" smtClean="0"/>
              <a:t>Run transient simulation to verify amp output can settle into a steady-state and offset ripple is small enough  (&lt;5µV)</a:t>
            </a:r>
          </a:p>
          <a:p>
            <a:r>
              <a:rPr lang="en-US" sz="2000" dirty="0" smtClean="0"/>
              <a:t>Design input/output choppers </a:t>
            </a:r>
          </a:p>
          <a:p>
            <a:r>
              <a:rPr lang="en-US" sz="2000" dirty="0" smtClean="0"/>
              <a:t>Replace the ideal chopper with real one in the amp</a:t>
            </a:r>
          </a:p>
          <a:p>
            <a:r>
              <a:rPr lang="en-US" sz="2000" dirty="0" smtClean="0"/>
              <a:t>Run transient simulation to ensure the amp output can settle into a steady-state and offset ripple is small </a:t>
            </a:r>
            <a:r>
              <a:rPr lang="en-US" sz="2000" dirty="0"/>
              <a:t>(&lt;5µV)</a:t>
            </a:r>
          </a:p>
          <a:p>
            <a:r>
              <a:rPr lang="en-US" sz="2000" dirty="0" smtClean="0"/>
              <a:t>Run PAC/ </a:t>
            </a:r>
            <a:r>
              <a:rPr lang="en-US" sz="2000" dirty="0" err="1" smtClean="0"/>
              <a:t>Pnoise</a:t>
            </a:r>
            <a:r>
              <a:rPr lang="en-US" sz="2000" dirty="0" smtClean="0"/>
              <a:t> to verify the ac and noise performance with chopping 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8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Test-bench - offset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57300"/>
            <a:ext cx="8534400" cy="4876800"/>
          </a:xfrm>
        </p:spPr>
        <p:txBody>
          <a:bodyPr/>
          <a:lstStyle/>
          <a:p>
            <a:r>
              <a:rPr lang="en-US" dirty="0" smtClean="0"/>
              <a:t>Offset voltage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378613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Setting the </a:t>
            </a:r>
            <a:r>
              <a:rPr lang="en-US" dirty="0" err="1" smtClean="0"/>
              <a:t>Vicm</a:t>
            </a:r>
            <a:r>
              <a:rPr lang="en-US" dirty="0"/>
              <a:t> </a:t>
            </a:r>
            <a:r>
              <a:rPr lang="en-US" dirty="0" smtClean="0"/>
              <a:t>at sweet spot of the input common mode range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 the transient simulation and plot (V</a:t>
            </a:r>
            <a:r>
              <a:rPr lang="en-US" baseline="-25000" dirty="0" smtClean="0"/>
              <a:t>o</a:t>
            </a:r>
            <a:r>
              <a:rPr lang="en-US" dirty="0" smtClean="0"/>
              <a:t> -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icm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0353" y="2028126"/>
            <a:ext cx="2833693" cy="210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 - </a:t>
            </a:r>
            <a:r>
              <a:rPr lang="en-US" dirty="0" err="1" smtClean="0"/>
              <a:t>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791200"/>
            <a:ext cx="8534400" cy="533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901" y="1263134"/>
            <a:ext cx="6903503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38400" y="4648200"/>
            <a:ext cx="524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Average OS= 663.4nV  with 1.1mV(3</a:t>
            </a:r>
            <a:r>
              <a:rPr lang="el-GR" dirty="0" smtClean="0"/>
              <a:t>σ</a:t>
            </a:r>
            <a:r>
              <a:rPr lang="en-US" dirty="0" smtClean="0"/>
              <a:t>) initial OS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293653" y="1447800"/>
            <a:ext cx="506947" cy="3810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00600" y="126313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glitch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98450" y="5122307"/>
            <a:ext cx="6066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Offset is calculated by clipping the waveform after settled </a:t>
            </a:r>
          </a:p>
          <a:p>
            <a:r>
              <a:rPr lang="en-US" dirty="0" smtClean="0"/>
              <a:t>and taking the average value.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596100" y="1312873"/>
            <a:ext cx="0" cy="42487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630843" y="1361584"/>
            <a:ext cx="0" cy="42487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40089" y="1574020"/>
            <a:ext cx="1968500" cy="0"/>
          </a:xfrm>
          <a:prstGeom prst="straightConnector1">
            <a:avLst/>
          </a:prstGeom>
          <a:ln w="28575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532630" y="1225034"/>
            <a:ext cx="21834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7030A0"/>
                </a:solidFill>
              </a:rPr>
              <a:t>Clip range for aver </a:t>
            </a:r>
            <a:r>
              <a:rPr lang="en-US" sz="1200" b="1" dirty="0" err="1" smtClean="0">
                <a:solidFill>
                  <a:srgbClr val="7030A0"/>
                </a:solidFill>
              </a:rPr>
              <a:t>Vos</a:t>
            </a:r>
            <a:r>
              <a:rPr lang="en-US" sz="1200" b="1" dirty="0" smtClean="0">
                <a:solidFill>
                  <a:srgbClr val="7030A0"/>
                </a:solidFill>
              </a:rPr>
              <a:t> Cal </a:t>
            </a:r>
            <a:endParaRPr lang="en-US" sz="1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09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Offset Ripple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4101" y="1314450"/>
            <a:ext cx="6890998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flipH="1">
            <a:off x="2971800" y="3200400"/>
            <a:ext cx="506947" cy="3810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66532" y="2716768"/>
            <a:ext cx="142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Offset ripple</a:t>
            </a:r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478747" y="3190875"/>
            <a:ext cx="586267" cy="39052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2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Test-bench – AC/Noise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57300"/>
            <a:ext cx="8534400" cy="4876800"/>
          </a:xfrm>
        </p:spPr>
        <p:txBody>
          <a:bodyPr/>
          <a:lstStyle/>
          <a:p>
            <a:r>
              <a:rPr lang="en-US" dirty="0" smtClean="0"/>
              <a:t>PAC / </a:t>
            </a:r>
            <a:r>
              <a:rPr lang="en-US" dirty="0" err="1" smtClean="0"/>
              <a:t>Pnoise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378613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Setting the </a:t>
            </a:r>
            <a:r>
              <a:rPr lang="en-US" dirty="0" err="1" smtClean="0"/>
              <a:t>Vicm</a:t>
            </a:r>
            <a:r>
              <a:rPr lang="en-US" dirty="0"/>
              <a:t> </a:t>
            </a:r>
            <a:r>
              <a:rPr lang="en-US" dirty="0" smtClean="0"/>
              <a:t>at sweet spot of the input common mode range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 PSS/PAC/</a:t>
            </a:r>
            <a:r>
              <a:rPr lang="en-US" dirty="0" err="1" smtClean="0"/>
              <a:t>Pnoise</a:t>
            </a:r>
            <a:r>
              <a:rPr lang="en-US" dirty="0" smtClean="0"/>
              <a:t> simulation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707" y="1958459"/>
            <a:ext cx="2820986" cy="210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 Simulation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9180" y="1295400"/>
            <a:ext cx="6980839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729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Pnoise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1314450"/>
            <a:ext cx="6858000" cy="489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47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Test-bench - transient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635" y="1447800"/>
            <a:ext cx="3075129" cy="21058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3810000"/>
            <a:ext cx="8654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transient simulation is used to verify the start-up of the op-amp, SR, settling time</a:t>
            </a:r>
          </a:p>
          <a:p>
            <a:r>
              <a:rPr lang="en-US" dirty="0"/>
              <a:t> </a:t>
            </a:r>
            <a:r>
              <a:rPr lang="en-US" dirty="0" smtClean="0"/>
              <a:t>    and ripple reduction loop stability.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466" y="1232747"/>
            <a:ext cx="8467725" cy="468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RRL Stability Simulation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855860" y="4008586"/>
            <a:ext cx="2392216" cy="360218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6" idx="2"/>
          </p:cNvCxnSpPr>
          <p:nvPr/>
        </p:nvCxnSpPr>
        <p:spPr>
          <a:xfrm flipH="1" flipV="1">
            <a:off x="2835561" y="3783806"/>
            <a:ext cx="3020299" cy="4048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561" y="2638553"/>
            <a:ext cx="5541818" cy="1125618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3210898" y="4368804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Notch Filter Output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47800" y="1981224"/>
            <a:ext cx="1576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Op-amp start-up</a:t>
            </a:r>
            <a:endParaRPr lang="en-US" sz="14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9750" y="4548914"/>
            <a:ext cx="2839140" cy="1703484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 flipV="1">
            <a:off x="2057400" y="4496412"/>
            <a:ext cx="4038601" cy="988501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2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</a:t>
            </a:r>
            <a:r>
              <a:rPr lang="en-US" dirty="0" smtClean="0"/>
              <a:t>Test-bench - ICMR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295400"/>
            <a:ext cx="3202200" cy="26005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4343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ICMR is measured in terms of </a:t>
            </a:r>
            <a:r>
              <a:rPr lang="en-US" dirty="0" err="1" smtClean="0"/>
              <a:t>Vos</a:t>
            </a:r>
            <a:r>
              <a:rPr lang="en-US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this step, we can keep the chopping off and sweep </a:t>
            </a:r>
            <a:r>
              <a:rPr lang="en-US" dirty="0" err="1" smtClean="0"/>
              <a:t>Vicm</a:t>
            </a:r>
            <a:r>
              <a:rPr lang="en-US" dirty="0" smtClean="0"/>
              <a:t> from rail to rail to find the range where the </a:t>
            </a:r>
            <a:r>
              <a:rPr lang="en-US" dirty="0" err="1" smtClean="0"/>
              <a:t>Vos</a:t>
            </a:r>
            <a:r>
              <a:rPr lang="en-US" dirty="0" smtClean="0"/>
              <a:t> is keeping near zero (without mismatch)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Another voltage source is used to force the Vo at its </a:t>
            </a:r>
            <a:r>
              <a:rPr lang="en-US" dirty="0"/>
              <a:t>sweet </a:t>
            </a:r>
            <a:r>
              <a:rPr lang="en-US" dirty="0" smtClean="0"/>
              <a:t>spot.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66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of Chopping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1" y="1524000"/>
            <a:ext cx="4392762" cy="1524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674" y="4122480"/>
            <a:ext cx="7828276" cy="15163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3154940"/>
            <a:ext cx="39004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/>
              <a:t>Figure. 1 Chopping amplifier in unity gain configuration</a:t>
            </a:r>
            <a:endParaRPr lang="en-US" sz="11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303074" y="2044489"/>
            <a:ext cx="25170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/>
              <a:t>Figure. 2 Chopping timing diagram</a:t>
            </a:r>
            <a:endParaRPr lang="en-US" sz="11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313482" y="5681990"/>
            <a:ext cx="28071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/>
              <a:t>Figure. </a:t>
            </a:r>
            <a:r>
              <a:rPr lang="en-US" sz="1100" b="1" i="1" dirty="0"/>
              <a:t>3</a:t>
            </a:r>
            <a:r>
              <a:rPr lang="en-US" sz="1100" b="1" i="1" dirty="0" smtClean="0"/>
              <a:t> Frequency domain signal plot</a:t>
            </a:r>
            <a:endParaRPr lang="en-US" sz="1100" b="1" i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04800" y="3048000"/>
            <a:ext cx="457200" cy="107448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026413" y="2766090"/>
            <a:ext cx="564387" cy="139557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3207885" y="2712534"/>
            <a:ext cx="2261755" cy="1554666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2926" y="2375435"/>
            <a:ext cx="3640815" cy="101983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3754" y="1280582"/>
            <a:ext cx="3987047" cy="6413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112143" y="3015881"/>
            <a:ext cx="1111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Blue: V</a:t>
            </a:r>
            <a:r>
              <a:rPr lang="en-US" baseline="-25000" dirty="0" smtClean="0">
                <a:solidFill>
                  <a:srgbClr val="0000FF"/>
                </a:solidFill>
              </a:rPr>
              <a:t>in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Red: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baseline="-25000" dirty="0" err="1" smtClean="0">
                <a:solidFill>
                  <a:srgbClr val="FF0000"/>
                </a:solidFill>
              </a:rPr>
              <a:t>out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301232" y="2672351"/>
            <a:ext cx="1308420" cy="7434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04800" y="2335790"/>
            <a:ext cx="1308420" cy="7434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033637" y="2372547"/>
            <a:ext cx="1308420" cy="7434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050314" y="2679785"/>
            <a:ext cx="1308420" cy="7434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95680" y="2335790"/>
            <a:ext cx="768480" cy="342033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11618" y="2343224"/>
            <a:ext cx="737865" cy="368903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2391433" y="2383698"/>
            <a:ext cx="673260" cy="295272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356292" y="2376264"/>
            <a:ext cx="746614" cy="310955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83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Test-bench (AOL)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219200"/>
            <a:ext cx="3100543" cy="2981143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472049"/>
              </p:ext>
            </p:extLst>
          </p:nvPr>
        </p:nvGraphicFramePr>
        <p:xfrm>
          <a:off x="2538845" y="4593066"/>
          <a:ext cx="2438400" cy="750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5" name="Equation" r:id="rId4" imgW="1320480" imgH="406080" progId="Equation.DSMT4">
                  <p:embed/>
                </p:oleObj>
              </mc:Choice>
              <mc:Fallback>
                <p:oleObj name="Equation" r:id="rId4" imgW="13204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8845" y="4593066"/>
                        <a:ext cx="2438400" cy="7502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355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295400"/>
            <a:ext cx="6410651" cy="31613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Architecture of CHS Amp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457" y="4599066"/>
            <a:ext cx="8534400" cy="1905000"/>
          </a:xfrm>
        </p:spPr>
        <p:txBody>
          <a:bodyPr/>
          <a:lstStyle/>
          <a:p>
            <a:r>
              <a:rPr lang="en-US" sz="2000" dirty="0" smtClean="0"/>
              <a:t>Input </a:t>
            </a:r>
            <a:r>
              <a:rPr lang="en-US" sz="2000" dirty="0"/>
              <a:t>stage Offset </a:t>
            </a:r>
            <a:r>
              <a:rPr lang="en-US" sz="2000" dirty="0" smtClean="0"/>
              <a:t>of </a:t>
            </a:r>
            <a:r>
              <a:rPr lang="en-US" sz="2000" dirty="0" smtClean="0"/>
              <a:t>high-gain path directly </a:t>
            </a:r>
            <a:r>
              <a:rPr lang="en-US" sz="2000" dirty="0" smtClean="0"/>
              <a:t>contributes to the overall offset voltage</a:t>
            </a:r>
          </a:p>
          <a:p>
            <a:r>
              <a:rPr lang="en-US" sz="2000" dirty="0" smtClean="0"/>
              <a:t>Input </a:t>
            </a:r>
            <a:r>
              <a:rPr lang="en-US" sz="2000" dirty="0"/>
              <a:t>stage </a:t>
            </a:r>
            <a:r>
              <a:rPr lang="en-US" sz="2000" dirty="0" smtClean="0"/>
              <a:t>of high-gain </a:t>
            </a:r>
            <a:r>
              <a:rPr lang="en-US" sz="2000" dirty="0" smtClean="0"/>
              <a:t>path requires </a:t>
            </a:r>
            <a:r>
              <a:rPr lang="en-US" sz="2000" dirty="0" smtClean="0"/>
              <a:t>to be chopped. </a:t>
            </a:r>
          </a:p>
          <a:p>
            <a:r>
              <a:rPr lang="en-US" sz="2000" dirty="0" smtClean="0"/>
              <a:t>Multipath Nested Miller Compensation (MNMC) is applied </a:t>
            </a:r>
            <a:r>
              <a:rPr lang="en-US" sz="2000" dirty="0" smtClean="0"/>
              <a:t>for stabilization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6" name="Elbow Connector 5"/>
          <p:cNvCxnSpPr/>
          <p:nvPr/>
        </p:nvCxnSpPr>
        <p:spPr>
          <a:xfrm flipV="1">
            <a:off x="2209800" y="2627504"/>
            <a:ext cx="5181600" cy="1271654"/>
          </a:xfrm>
          <a:prstGeom prst="bentConnector3">
            <a:avLst>
              <a:gd name="adj1" fmla="val 66911"/>
            </a:avLst>
          </a:prstGeom>
          <a:ln w="190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48000" y="155145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High-speed path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55434" y="408750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High-gain path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976421"/>
              </p:ext>
            </p:extLst>
          </p:nvPr>
        </p:nvGraphicFramePr>
        <p:xfrm>
          <a:off x="6324600" y="3203755"/>
          <a:ext cx="190966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7" name="Equation" r:id="rId5" imgW="1269720" imgH="431640" progId="Equation.DSMT4">
                  <p:embed/>
                </p:oleObj>
              </mc:Choice>
              <mc:Fallback>
                <p:oleObj name="Equation" r:id="rId5" imgW="1269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4600" y="3203755"/>
                        <a:ext cx="1909668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143000" y="1295400"/>
            <a:ext cx="6410651" cy="1162331"/>
          </a:xfrm>
          <a:prstGeom prst="rect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59297" y="1345939"/>
            <a:ext cx="1249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Two-stage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10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Compensation (MNMC)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050" y="1098600"/>
            <a:ext cx="4467751" cy="2527200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148577"/>
              </p:ext>
            </p:extLst>
          </p:nvPr>
        </p:nvGraphicFramePr>
        <p:xfrm>
          <a:off x="4757614" y="1863725"/>
          <a:ext cx="385921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8" name="Equation" r:id="rId5" imgW="2793960" imgH="431640" progId="Equation.DSMT4">
                  <p:embed/>
                </p:oleObj>
              </mc:Choice>
              <mc:Fallback>
                <p:oleObj name="Equation" r:id="rId5" imgW="2793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57614" y="1863725"/>
                        <a:ext cx="3859212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Elbow Connector 9"/>
          <p:cNvCxnSpPr/>
          <p:nvPr/>
        </p:nvCxnSpPr>
        <p:spPr>
          <a:xfrm flipV="1">
            <a:off x="685800" y="2514601"/>
            <a:ext cx="3762901" cy="1111199"/>
          </a:xfrm>
          <a:prstGeom prst="bentConnector3">
            <a:avLst>
              <a:gd name="adj1" fmla="val 58353"/>
            </a:avLst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04800" y="1893332"/>
            <a:ext cx="4143901" cy="116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85800" y="15240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19525" y="328612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HF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87545" y="1322616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stitching frequency is defined as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4343714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5191" y="5494188"/>
            <a:ext cx="7911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Pole-zero cancellation needs to be </a:t>
            </a:r>
            <a:r>
              <a:rPr lang="en-US" dirty="0"/>
              <a:t>precision </a:t>
            </a:r>
            <a:r>
              <a:rPr lang="en-US" dirty="0" smtClean="0"/>
              <a:t>controlled for fast transient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Chopping frequency needs to be selected higher than pseudo-static BW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8375" y="2883460"/>
            <a:ext cx="5345386" cy="270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79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Compensation (MNMC)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90600"/>
            <a:ext cx="7980874" cy="3810000"/>
          </a:xfrm>
          <a:prstGeom prst="rect">
            <a:avLst/>
          </a:prstGeom>
        </p:spPr>
      </p:pic>
      <p:cxnSp>
        <p:nvCxnSpPr>
          <p:cNvPr id="7" name="Elbow Connector 6"/>
          <p:cNvCxnSpPr/>
          <p:nvPr/>
        </p:nvCxnSpPr>
        <p:spPr>
          <a:xfrm flipV="1">
            <a:off x="2209800" y="2412173"/>
            <a:ext cx="6477000" cy="1245427"/>
          </a:xfrm>
          <a:prstGeom prst="bentConnector3">
            <a:avLst>
              <a:gd name="adj1" fmla="val 74385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1873" y="3921948"/>
            <a:ext cx="342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The notch filter in ripple reduction loop can introduce “unclear” roll-off, which can degrade the stability &amp; settling performance.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Put the </a:t>
            </a:r>
            <a:r>
              <a:rPr lang="en-US" sz="1600" dirty="0" err="1" smtClean="0"/>
              <a:t>fchop</a:t>
            </a:r>
            <a:r>
              <a:rPr lang="en-US" sz="1600" dirty="0" smtClean="0"/>
              <a:t> higher than stitching frequency can avoid this</a:t>
            </a:r>
            <a:endParaRPr lang="en-US" sz="16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3657599"/>
            <a:ext cx="5069985" cy="256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2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8742515" cy="417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52600" y="2848800"/>
            <a:ext cx="609600" cy="106680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5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</a:t>
            </a:r>
            <a:r>
              <a:rPr lang="en-US" dirty="0" smtClean="0"/>
              <a:t>Chopper Switch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3000"/>
            <a:ext cx="5257800" cy="3366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7878" y="4876800"/>
            <a:ext cx="7218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Input chopper is directly connected to the amplifier’s input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needs to support rail-to-rail input CM range</a:t>
            </a:r>
            <a:r>
              <a:rPr lang="en-US" dirty="0"/>
              <a:t> </a:t>
            </a:r>
            <a:r>
              <a:rPr lang="en-US" dirty="0" smtClean="0"/>
              <a:t>=&gt; bootstrapped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switch size needs to be carefully determined in terms of noise </a:t>
            </a:r>
          </a:p>
        </p:txBody>
      </p:sp>
    </p:spTree>
    <p:extLst>
      <p:ext uri="{BB962C8B-B14F-4D97-AF65-F5344CB8AC3E}">
        <p14:creationId xmlns:p14="http://schemas.microsoft.com/office/powerpoint/2010/main" val="82470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1140708"/>
            <a:ext cx="6116495" cy="5275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Chopper – with bootstrap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77841" y="3581400"/>
            <a:ext cx="2070359" cy="25908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77841" y="5731474"/>
            <a:ext cx="1208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B0F0"/>
                </a:solidFill>
              </a:rPr>
              <a:t>V</a:t>
            </a:r>
            <a:r>
              <a:rPr lang="en-US" sz="1400" baseline="-25000" dirty="0" err="1" smtClean="0">
                <a:solidFill>
                  <a:srgbClr val="00B0F0"/>
                </a:solidFill>
              </a:rPr>
              <a:t>cm</a:t>
            </a:r>
            <a:r>
              <a:rPr lang="en-US" sz="1400" dirty="0" smtClean="0">
                <a:solidFill>
                  <a:srgbClr val="00B0F0"/>
                </a:solidFill>
              </a:rPr>
              <a:t> detector 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1066800"/>
            <a:ext cx="33668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ɸ0 &amp; ɸ1 are two complementary  clocks 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ɸ0F </a:t>
            </a:r>
            <a:r>
              <a:rPr lang="en-US" sz="1400" dirty="0"/>
              <a:t>&amp; </a:t>
            </a:r>
            <a:r>
              <a:rPr lang="en-US" sz="1400" dirty="0" smtClean="0"/>
              <a:t>ɸ1F are chopper switches</a:t>
            </a:r>
          </a:p>
          <a:p>
            <a:r>
              <a:rPr lang="en-US" sz="1400" dirty="0" smtClean="0"/>
              <a:t>gate control clocks, which have voltage</a:t>
            </a:r>
          </a:p>
          <a:p>
            <a:r>
              <a:rPr lang="en-US" sz="1400" dirty="0" smtClean="0"/>
              <a:t>levels dependent on </a:t>
            </a:r>
            <a:r>
              <a:rPr lang="en-US" sz="1400" dirty="0" err="1" smtClean="0"/>
              <a:t>Vcm</a:t>
            </a:r>
            <a:r>
              <a:rPr lang="en-US" sz="1400" dirty="0" smtClean="0"/>
              <a:t> of inputs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Input CM voltage </a:t>
            </a:r>
            <a:r>
              <a:rPr lang="en-US" sz="1400" dirty="0" err="1" smtClean="0"/>
              <a:t>V</a:t>
            </a:r>
            <a:r>
              <a:rPr lang="en-US" sz="1400" baseline="-25000" dirty="0" err="1" smtClean="0"/>
              <a:t>ssF</a:t>
            </a:r>
            <a:r>
              <a:rPr lang="en-US" sz="1400" dirty="0" smtClean="0"/>
              <a:t> is generated </a:t>
            </a:r>
          </a:p>
          <a:p>
            <a:r>
              <a:rPr lang="en-US" sz="1400" dirty="0" smtClean="0"/>
              <a:t>by </a:t>
            </a:r>
            <a:r>
              <a:rPr lang="en-US" sz="1400" dirty="0" err="1" smtClean="0"/>
              <a:t>Vcm</a:t>
            </a:r>
            <a:r>
              <a:rPr lang="en-US" sz="1400" dirty="0"/>
              <a:t> </a:t>
            </a:r>
            <a:r>
              <a:rPr lang="en-US" sz="1400" dirty="0" smtClean="0"/>
              <a:t>detector circuit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All transistors are isolated transistors</a:t>
            </a:r>
          </a:p>
          <a:p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4876800" y="3581400"/>
            <a:ext cx="3276600" cy="25908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408737" y="5885363"/>
            <a:ext cx="16385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Chopper Switches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47830" y="1140708"/>
            <a:ext cx="5124824" cy="2325548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970541" y="3050694"/>
            <a:ext cx="1936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ac-coupled Level shift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36" y="4414799"/>
            <a:ext cx="2651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Switches’ Ron need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constant through ICMR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50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12935</TotalTime>
  <Words>877</Words>
  <Application>Microsoft Office PowerPoint</Application>
  <PresentationFormat>On-screen Show (4:3)</PresentationFormat>
  <Paragraphs>182</Paragraphs>
  <Slides>30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Cambria Math</vt:lpstr>
      <vt:lpstr>Theme2</vt:lpstr>
      <vt:lpstr>1_Default Design</vt:lpstr>
      <vt:lpstr>Slide</vt:lpstr>
      <vt:lpstr>Visio</vt:lpstr>
      <vt:lpstr>Equation</vt:lpstr>
      <vt:lpstr>MathType 6.0 Equation</vt:lpstr>
      <vt:lpstr>Chopper-stabilized Op Amp Design</vt:lpstr>
      <vt:lpstr>What is Chopper-stabilized Amp?</vt:lpstr>
      <vt:lpstr>Basic of Chopping</vt:lpstr>
      <vt:lpstr>Basic Architecture of CHS Amp  </vt:lpstr>
      <vt:lpstr>Frequency Compensation (MNMC)</vt:lpstr>
      <vt:lpstr>Frequency Compensation (MNMC)</vt:lpstr>
      <vt:lpstr>Top Level </vt:lpstr>
      <vt:lpstr>Input Chopper Switch</vt:lpstr>
      <vt:lpstr>Input Chopper – with bootstrap</vt:lpstr>
      <vt:lpstr>Top Level</vt:lpstr>
      <vt:lpstr>Output Chopper</vt:lpstr>
      <vt:lpstr>Top Level</vt:lpstr>
      <vt:lpstr>Ripple Reduction Loop</vt:lpstr>
      <vt:lpstr>Orthogonal Clock Generation</vt:lpstr>
      <vt:lpstr>Gain stages</vt:lpstr>
      <vt:lpstr>Gm1 (folded-cascade in HG path)</vt:lpstr>
      <vt:lpstr>gm0</vt:lpstr>
      <vt:lpstr>A3</vt:lpstr>
      <vt:lpstr>gm2</vt:lpstr>
      <vt:lpstr>Design Steps</vt:lpstr>
      <vt:lpstr>Simulation Test-bench - offset</vt:lpstr>
      <vt:lpstr>Simulation Results - Vos</vt:lpstr>
      <vt:lpstr>Offset Ripple</vt:lpstr>
      <vt:lpstr>Simulation Test-bench – AC/Noise</vt:lpstr>
      <vt:lpstr>PAC Simulation </vt:lpstr>
      <vt:lpstr>Pnoise</vt:lpstr>
      <vt:lpstr>Simulation Test-bench - transient </vt:lpstr>
      <vt:lpstr>RRL Stability Simulation </vt:lpstr>
      <vt:lpstr>Simulation Test-bench - ICMR</vt:lpstr>
      <vt:lpstr>Simulation Test-bench (AOL)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Yen-Ting [E CPE]</dc:creator>
  <cp:lastModifiedBy>Cai, Chongli [E CPE]</cp:lastModifiedBy>
  <cp:revision>1025</cp:revision>
  <cp:lastPrinted>2015-12-02T15:11:25Z</cp:lastPrinted>
  <dcterms:created xsi:type="dcterms:W3CDTF">2006-08-16T00:00:00Z</dcterms:created>
  <dcterms:modified xsi:type="dcterms:W3CDTF">2015-12-02T19:25:39Z</dcterms:modified>
</cp:coreProperties>
</file>